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Carme" panose="02000000000000000000" pitchFamily="2"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Shape 12"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3" name="Shape 13"/>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dk1"/>
              </a:buClr>
              <a:buSzPts val="4800"/>
              <a:buFont typeface="Carme"/>
              <a:buNone/>
              <a:defRPr sz="48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dirty="0"/>
          </a:p>
        </p:txBody>
      </p:sp>
      <p:sp>
        <p:nvSpPr>
          <p:cNvPr id="14" name="Shape 14"/>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lstStyle>
            <a:lvl1pPr marR="0" lvl="0" algn="r" rtl="0">
              <a:spcBef>
                <a:spcPts val="0"/>
              </a:spcBef>
              <a:spcAft>
                <a:spcPts val="0"/>
              </a:spcAft>
              <a:buClr>
                <a:schemeClr val="dk1"/>
              </a:buClr>
              <a:buSzPts val="1800"/>
              <a:buFont typeface="Arial"/>
              <a:buNone/>
              <a:defRPr sz="18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ctr" rtl="0">
              <a:spcBef>
                <a:spcPts val="1000"/>
              </a:spcBef>
              <a:spcAft>
                <a:spcPts val="0"/>
              </a:spcAft>
              <a:buClr>
                <a:schemeClr val="dk1"/>
              </a:buClr>
              <a:buSzPts val="1600"/>
              <a:buFont typeface="Arial"/>
              <a:buNone/>
              <a:defRPr sz="1600" b="0" i="0" u="none" strike="noStrike" cap="none">
                <a:solidFill>
                  <a:srgbClr val="888888"/>
                </a:solidFill>
                <a:latin typeface="Carme"/>
                <a:ea typeface="Carme"/>
                <a:cs typeface="Carme"/>
                <a:sym typeface="Carme"/>
              </a:defRPr>
            </a:lvl2pPr>
            <a:lvl3pPr marR="0" lvl="2" algn="ctr" rtl="0">
              <a:spcBef>
                <a:spcPts val="1000"/>
              </a:spcBef>
              <a:spcAft>
                <a:spcPts val="0"/>
              </a:spcAft>
              <a:buClr>
                <a:schemeClr val="dk1"/>
              </a:buClr>
              <a:buSzPts val="1400"/>
              <a:buFont typeface="Arial"/>
              <a:buNone/>
              <a:defRPr sz="1400" b="0" i="0" u="none" strike="noStrike" cap="none">
                <a:solidFill>
                  <a:srgbClr val="888888"/>
                </a:solidFill>
                <a:latin typeface="Carme"/>
                <a:ea typeface="Carme"/>
                <a:cs typeface="Carme"/>
                <a:sym typeface="Carme"/>
              </a:defRPr>
            </a:lvl3pPr>
            <a:lvl4pPr marR="0" lvl="3" algn="ctr" rtl="0">
              <a:spcBef>
                <a:spcPts val="1000"/>
              </a:spcBef>
              <a:spcAft>
                <a:spcPts val="0"/>
              </a:spcAft>
              <a:buClr>
                <a:schemeClr val="dk1"/>
              </a:buClr>
              <a:buSzPts val="1200"/>
              <a:buFont typeface="Arial"/>
              <a:buNone/>
              <a:defRPr sz="1200" b="0" i="0" u="none" strike="noStrike" cap="none">
                <a:solidFill>
                  <a:srgbClr val="888888"/>
                </a:solidFill>
                <a:latin typeface="Carme"/>
                <a:ea typeface="Carme"/>
                <a:cs typeface="Carme"/>
                <a:sym typeface="Carme"/>
              </a:defRPr>
            </a:lvl4pPr>
            <a:lvl5pPr marR="0" lvl="4" algn="ctr" rtl="0">
              <a:spcBef>
                <a:spcPts val="1000"/>
              </a:spcBef>
              <a:spcAft>
                <a:spcPts val="0"/>
              </a:spcAft>
              <a:buClr>
                <a:schemeClr val="dk1"/>
              </a:buClr>
              <a:buSzPts val="1200"/>
              <a:buFont typeface="Arial"/>
              <a:buNone/>
              <a:defRPr sz="1200" b="0" i="0" u="none" strike="noStrike" cap="none">
                <a:solidFill>
                  <a:srgbClr val="888888"/>
                </a:solidFill>
                <a:latin typeface="Carme"/>
                <a:ea typeface="Carme"/>
                <a:cs typeface="Carme"/>
                <a:sym typeface="Carme"/>
              </a:defRPr>
            </a:lvl5pPr>
            <a:lvl6pPr marR="0" lvl="5" algn="ctr" rtl="0">
              <a:spcBef>
                <a:spcPts val="1000"/>
              </a:spcBef>
              <a:spcAft>
                <a:spcPts val="0"/>
              </a:spcAft>
              <a:buClr>
                <a:schemeClr val="dk1"/>
              </a:buClr>
              <a:buSzPts val="1200"/>
              <a:buFont typeface="Arial"/>
              <a:buNone/>
              <a:defRPr sz="1200" b="0" i="0" u="none" strike="noStrike" cap="none">
                <a:solidFill>
                  <a:srgbClr val="888888"/>
                </a:solidFill>
                <a:latin typeface="Calibri"/>
                <a:ea typeface="Calibri"/>
                <a:cs typeface="Calibri"/>
                <a:sym typeface="Calibri"/>
              </a:defRPr>
            </a:lvl6pPr>
            <a:lvl7pPr marR="0" lvl="6" algn="ctr" rtl="0">
              <a:spcBef>
                <a:spcPts val="1000"/>
              </a:spcBef>
              <a:spcAft>
                <a:spcPts val="0"/>
              </a:spcAft>
              <a:buClr>
                <a:schemeClr val="dk1"/>
              </a:buClr>
              <a:buSzPts val="1200"/>
              <a:buFont typeface="Arial"/>
              <a:buNone/>
              <a:defRPr sz="1200" b="0" i="0" u="none" strike="noStrike" cap="none">
                <a:solidFill>
                  <a:srgbClr val="888888"/>
                </a:solidFill>
                <a:latin typeface="Calibri"/>
                <a:ea typeface="Calibri"/>
                <a:cs typeface="Calibri"/>
                <a:sym typeface="Calibri"/>
              </a:defRPr>
            </a:lvl7pPr>
            <a:lvl8pPr marR="0" lvl="7" algn="ctr" rtl="0">
              <a:spcBef>
                <a:spcPts val="1000"/>
              </a:spcBef>
              <a:spcAft>
                <a:spcPts val="0"/>
              </a:spcAft>
              <a:buClr>
                <a:schemeClr val="dk1"/>
              </a:buClr>
              <a:buSzPts val="1200"/>
              <a:buFont typeface="Arial"/>
              <a:buNone/>
              <a:defRPr sz="1200" b="0" i="0" u="none" strike="noStrike" cap="none">
                <a:solidFill>
                  <a:srgbClr val="888888"/>
                </a:solidFill>
                <a:latin typeface="Calibri"/>
                <a:ea typeface="Calibri"/>
                <a:cs typeface="Calibri"/>
                <a:sym typeface="Calibri"/>
              </a:defRPr>
            </a:lvl8pPr>
            <a:lvl9pPr marR="0" lvl="8" algn="ctr" rtl="0">
              <a:spcBef>
                <a:spcPts val="1000"/>
              </a:spcBef>
              <a:spcAft>
                <a:spcPts val="1000"/>
              </a:spcAft>
              <a:buClr>
                <a:schemeClr val="dk1"/>
              </a:buClr>
              <a:buSzPts val="1200"/>
              <a:buFont typeface="Arial"/>
              <a:buNone/>
              <a:defRPr sz="1200" b="0" i="0" u="none" strike="noStrike" cap="none">
                <a:solidFill>
                  <a:srgbClr val="888888"/>
                </a:solidFill>
                <a:latin typeface="Calibri"/>
                <a:ea typeface="Calibri"/>
                <a:cs typeface="Calibri"/>
                <a:sym typeface="Calibri"/>
              </a:defRPr>
            </a:lvl9pPr>
          </a:lstStyle>
          <a:p>
            <a:endParaRPr dirty="0"/>
          </a:p>
        </p:txBody>
      </p:sp>
      <p:sp>
        <p:nvSpPr>
          <p:cNvPr id="15" name="Shape 15"/>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6" name="Shape 16"/>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7" name="Shape 17"/>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dk1"/>
                </a:solidFill>
                <a:latin typeface="Carme"/>
                <a:ea typeface="Carme"/>
                <a:cs typeface="Carme"/>
                <a:sym typeface="Carme"/>
              </a:defRPr>
            </a:lvl2pPr>
            <a:lvl3pPr marL="0" marR="0" lvl="2" indent="0" algn="r" rtl="0">
              <a:spcBef>
                <a:spcPts val="0"/>
              </a:spcBef>
              <a:buNone/>
              <a:defRPr sz="1000" b="0" i="0" u="none" strike="noStrike" cap="none">
                <a:solidFill>
                  <a:schemeClr val="dk1"/>
                </a:solidFill>
                <a:latin typeface="Carme"/>
                <a:ea typeface="Carme"/>
                <a:cs typeface="Carme"/>
                <a:sym typeface="Carme"/>
              </a:defRPr>
            </a:lvl3pPr>
            <a:lvl4pPr marL="0" marR="0" lvl="3" indent="0" algn="r" rtl="0">
              <a:spcBef>
                <a:spcPts val="0"/>
              </a:spcBef>
              <a:buNone/>
              <a:defRPr sz="1000" b="0" i="0" u="none" strike="noStrike" cap="none">
                <a:solidFill>
                  <a:schemeClr val="dk1"/>
                </a:solidFill>
                <a:latin typeface="Carme"/>
                <a:ea typeface="Carme"/>
                <a:cs typeface="Carme"/>
                <a:sym typeface="Carme"/>
              </a:defRPr>
            </a:lvl4pPr>
            <a:lvl5pPr marL="0" marR="0" lvl="4" indent="0" algn="r" rtl="0">
              <a:spcBef>
                <a:spcPts val="0"/>
              </a:spcBef>
              <a:buNone/>
              <a:defRPr sz="1000" b="0" i="0" u="none" strike="noStrike" cap="none">
                <a:solidFill>
                  <a:schemeClr val="dk1"/>
                </a:solidFill>
                <a:latin typeface="Carme"/>
                <a:ea typeface="Carme"/>
                <a:cs typeface="Carme"/>
                <a:sym typeface="Carme"/>
              </a:defRPr>
            </a:lvl5pPr>
            <a:lvl6pPr marL="0" marR="0" lvl="5" indent="0" algn="r" rtl="0">
              <a:spcBef>
                <a:spcPts val="0"/>
              </a:spcBef>
              <a:buNone/>
              <a:defRPr sz="1000" b="0" i="0" u="none" strike="noStrike" cap="none">
                <a:solidFill>
                  <a:schemeClr val="dk1"/>
                </a:solidFill>
                <a:latin typeface="Carme"/>
                <a:ea typeface="Carme"/>
                <a:cs typeface="Carme"/>
                <a:sym typeface="Carme"/>
              </a:defRPr>
            </a:lvl6pPr>
            <a:lvl7pPr marL="0" marR="0" lvl="6" indent="0" algn="r" rtl="0">
              <a:spcBef>
                <a:spcPts val="0"/>
              </a:spcBef>
              <a:buNone/>
              <a:defRPr sz="1000" b="0" i="0" u="none" strike="noStrike" cap="none">
                <a:solidFill>
                  <a:schemeClr val="dk1"/>
                </a:solidFill>
                <a:latin typeface="Carme"/>
                <a:ea typeface="Carme"/>
                <a:cs typeface="Carme"/>
                <a:sym typeface="Carme"/>
              </a:defRPr>
            </a:lvl7pPr>
            <a:lvl8pPr marL="0" marR="0" lvl="7" indent="0" algn="r" rtl="0">
              <a:spcBef>
                <a:spcPts val="0"/>
              </a:spcBef>
              <a:buNone/>
              <a:defRPr sz="1000" b="0" i="0" u="none" strike="noStrike" cap="none">
                <a:solidFill>
                  <a:schemeClr val="dk1"/>
                </a:solidFill>
                <a:latin typeface="Carme"/>
                <a:ea typeface="Carme"/>
                <a:cs typeface="Carme"/>
                <a:sym typeface="Carme"/>
              </a:defRPr>
            </a:lvl8pPr>
            <a:lvl9pPr marL="0" marR="0" lvl="8" indent="0" algn="r" rtl="0">
              <a:spcBef>
                <a:spcPts val="0"/>
              </a:spcBef>
              <a:buNone/>
              <a:defRPr sz="1000" b="0" i="0" u="none" strike="noStrike" cap="none">
                <a:solidFill>
                  <a:schemeClr val="dk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Shape 8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5" name="Shape 8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86" name="Shape 8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87" name="Shape 8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88" name="Shape 8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pic>
        <p:nvPicPr>
          <p:cNvPr id="90" name="Shape 9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1" name="Shape 91"/>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400"/>
              <a:buFont typeface="Carme"/>
              <a:buNone/>
              <a:defRPr sz="24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92" name="Shape 92"/>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lstStyle>
            <a:lvl1pPr marR="0" lvl="0" algn="ctr" rtl="0">
              <a:spcBef>
                <a:spcPts val="0"/>
              </a:spcBef>
              <a:spcAft>
                <a:spcPts val="0"/>
              </a:spcAft>
              <a:buClr>
                <a:schemeClr val="lt1"/>
              </a:buClr>
              <a:buSzPts val="1600"/>
              <a:buFont typeface="Arial"/>
              <a:buNone/>
              <a:defRPr sz="1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2pPr>
            <a:lvl3pPr marR="0" lvl="2"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R="0" lvl="3"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4pPr>
            <a:lvl5pPr marR="0" lvl="4"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5pPr>
            <a:lvl6pPr marR="0" lvl="5"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dirty="0"/>
          </a:p>
        </p:txBody>
      </p:sp>
      <p:sp>
        <p:nvSpPr>
          <p:cNvPr id="93" name="Shape 93"/>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1400"/>
              <a:buFont typeface="Arial"/>
              <a:buNone/>
              <a:defRPr sz="14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000"/>
              <a:buFont typeface="Arial"/>
              <a:buNone/>
              <a:defRPr sz="10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900"/>
              <a:buFont typeface="Arial"/>
              <a:buNone/>
              <a:defRPr sz="900" b="0" i="0" u="none" strike="noStrike" cap="none">
                <a:solidFill>
                  <a:schemeClr val="lt1"/>
                </a:solidFill>
                <a:latin typeface="Calibri"/>
                <a:ea typeface="Calibri"/>
                <a:cs typeface="Calibri"/>
                <a:sym typeface="Calibri"/>
              </a:defRPr>
            </a:lvl9pPr>
          </a:lstStyle>
          <a:p>
            <a:endParaRPr dirty="0"/>
          </a:p>
        </p:txBody>
      </p:sp>
      <p:sp>
        <p:nvSpPr>
          <p:cNvPr id="94" name="Shape 9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95" name="Shape 9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96" name="Shape 9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7"/>
        <p:cNvGrpSpPr/>
        <p:nvPr/>
      </p:nvGrpSpPr>
      <p:grpSpPr>
        <a:xfrm>
          <a:off x="0" y="0"/>
          <a:ext cx="0" cy="0"/>
          <a:chOff x="0" y="0"/>
          <a:chExt cx="0" cy="0"/>
        </a:xfrm>
      </p:grpSpPr>
      <p:pic>
        <p:nvPicPr>
          <p:cNvPr id="98" name="Shape 9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9" name="Shape 99"/>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200"/>
              <a:buFont typeface="Carme"/>
              <a:buNone/>
              <a:defRPr sz="32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00" name="Shape 100"/>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lstStyle>
            <a:lvl1pPr marL="457200" marR="0" lvl="0" indent="-228600" algn="l" rtl="0">
              <a:spcBef>
                <a:spcPts val="0"/>
              </a:spcBef>
              <a:spcAft>
                <a:spcPts val="0"/>
              </a:spcAft>
              <a:buClr>
                <a:schemeClr val="lt1"/>
              </a:buClr>
              <a:buSzPts val="2000"/>
              <a:buFont typeface="Arial"/>
              <a:buNone/>
              <a:defRPr sz="2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101" name="Shape 10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02" name="Shape 10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03" name="Shape 10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4"/>
        <p:cNvGrpSpPr/>
        <p:nvPr/>
      </p:nvGrpSpPr>
      <p:grpSpPr>
        <a:xfrm>
          <a:off x="0" y="0"/>
          <a:ext cx="0" cy="0"/>
          <a:chOff x="0" y="0"/>
          <a:chExt cx="0" cy="0"/>
        </a:xfrm>
      </p:grpSpPr>
      <p:pic>
        <p:nvPicPr>
          <p:cNvPr id="105" name="Shape 10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6" name="Shape 106"/>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rme"/>
              <a:buNone/>
            </a:pPr>
            <a:r>
              <a:rPr lang="en-US" sz="8000" b="0" i="0" cap="none" dirty="0">
                <a:solidFill>
                  <a:schemeClr val="lt1"/>
                </a:solidFill>
                <a:latin typeface="Futura Medium" panose="020B0602020204020303" pitchFamily="34" charset="-79"/>
                <a:ea typeface="Carme"/>
                <a:cs typeface="Futura Medium" panose="020B0602020204020303" pitchFamily="34" charset="-79"/>
                <a:sym typeface="Carme"/>
              </a:rPr>
              <a:t>”</a:t>
            </a:r>
            <a:endParaRPr dirty="0"/>
          </a:p>
        </p:txBody>
      </p:sp>
      <p:sp>
        <p:nvSpPr>
          <p:cNvPr id="107" name="Shape 107"/>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rme"/>
              <a:buNone/>
            </a:pPr>
            <a:r>
              <a:rPr lang="en-US" sz="8000" b="0" i="0" cap="none" dirty="0">
                <a:solidFill>
                  <a:schemeClr val="lt1"/>
                </a:solidFill>
                <a:latin typeface="Futura Medium" panose="020B0602020204020303" pitchFamily="34" charset="-79"/>
                <a:ea typeface="Carme"/>
                <a:cs typeface="Futura Medium" panose="020B0602020204020303" pitchFamily="34" charset="-79"/>
                <a:sym typeface="Carme"/>
              </a:rPr>
              <a:t>“</a:t>
            </a:r>
            <a:endParaRPr dirty="0"/>
          </a:p>
        </p:txBody>
      </p:sp>
      <p:sp>
        <p:nvSpPr>
          <p:cNvPr id="108" name="Shape 108"/>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200"/>
              <a:buFont typeface="Carme"/>
              <a:buNone/>
              <a:defRPr sz="32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09" name="Shape 109"/>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lstStyle>
            <a:lvl1pPr marL="457200" marR="0" lvl="0" indent="-228600" algn="l" rtl="0">
              <a:spcBef>
                <a:spcPts val="0"/>
              </a:spcBef>
              <a:spcAft>
                <a:spcPts val="0"/>
              </a:spcAft>
              <a:buClr>
                <a:schemeClr val="lt1"/>
              </a:buClr>
              <a:buSzPts val="1800"/>
              <a:buFont typeface="Arial"/>
              <a:buNone/>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110" name="Shape 110"/>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lstStyle>
            <a:lvl1pPr marL="457200" marR="0" lvl="0" indent="-228600" algn="l" rtl="0">
              <a:spcBef>
                <a:spcPts val="0"/>
              </a:spcBef>
              <a:spcAft>
                <a:spcPts val="0"/>
              </a:spcAft>
              <a:buClr>
                <a:schemeClr val="lt1"/>
              </a:buClr>
              <a:buSzPts val="2000"/>
              <a:buFont typeface="Arial"/>
              <a:buNone/>
              <a:defRPr sz="2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111" name="Shape 11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12" name="Shape 11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13" name="Shape 11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4"/>
        <p:cNvGrpSpPr/>
        <p:nvPr/>
      </p:nvGrpSpPr>
      <p:grpSpPr>
        <a:xfrm>
          <a:off x="0" y="0"/>
          <a:ext cx="0" cy="0"/>
          <a:chOff x="0" y="0"/>
          <a:chExt cx="0" cy="0"/>
        </a:xfrm>
      </p:grpSpPr>
      <p:pic>
        <p:nvPicPr>
          <p:cNvPr id="115" name="Shape 11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6" name="Shape 116"/>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3200"/>
              <a:buFont typeface="Carme"/>
              <a:buNone/>
              <a:defRPr sz="32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17" name="Shape 117"/>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2000"/>
              <a:buFont typeface="Arial"/>
              <a:buNone/>
              <a:defRPr sz="2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118" name="Shape 11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19" name="Shape 11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20" name="Shape 12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1"/>
        <p:cNvGrpSpPr/>
        <p:nvPr/>
      </p:nvGrpSpPr>
      <p:grpSpPr>
        <a:xfrm>
          <a:off x="0" y="0"/>
          <a:ext cx="0" cy="0"/>
          <a:chOff x="0" y="0"/>
          <a:chExt cx="0" cy="0"/>
        </a:xfrm>
      </p:grpSpPr>
      <p:pic>
        <p:nvPicPr>
          <p:cNvPr id="122" name="Shape 12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3" name="Shape 123"/>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rme"/>
              <a:buNone/>
            </a:pPr>
            <a:r>
              <a:rPr lang="en-US" sz="8000" b="0" i="0" cap="none" dirty="0">
                <a:solidFill>
                  <a:schemeClr val="lt1"/>
                </a:solidFill>
                <a:latin typeface="Futura Medium" panose="020B0602020204020303" pitchFamily="34" charset="-79"/>
                <a:ea typeface="Carme"/>
                <a:cs typeface="Futura Medium" panose="020B0602020204020303" pitchFamily="34" charset="-79"/>
                <a:sym typeface="Carme"/>
              </a:rPr>
              <a:t>”</a:t>
            </a:r>
            <a:endParaRPr dirty="0"/>
          </a:p>
        </p:txBody>
      </p:sp>
      <p:sp>
        <p:nvSpPr>
          <p:cNvPr id="124" name="Shape 124"/>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rme"/>
              <a:buNone/>
            </a:pPr>
            <a:r>
              <a:rPr lang="en-US" sz="8000" b="0" i="0" cap="none" dirty="0">
                <a:solidFill>
                  <a:schemeClr val="lt1"/>
                </a:solidFill>
                <a:latin typeface="Futura Medium" panose="020B0602020204020303" pitchFamily="34" charset="-79"/>
                <a:ea typeface="Carme"/>
                <a:cs typeface="Futura Medium" panose="020B0602020204020303" pitchFamily="34" charset="-79"/>
                <a:sym typeface="Carme"/>
              </a:rPr>
              <a:t>“</a:t>
            </a:r>
            <a:endParaRPr dirty="0"/>
          </a:p>
        </p:txBody>
      </p:sp>
      <p:sp>
        <p:nvSpPr>
          <p:cNvPr id="125" name="Shape 12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200"/>
              <a:buFont typeface="Carme"/>
              <a:buNone/>
              <a:defRPr sz="32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26" name="Shape 126"/>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lt1"/>
              </a:buClr>
              <a:buSzPts val="2400"/>
              <a:buFont typeface="Arial"/>
              <a:buNone/>
              <a:defRPr sz="24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127" name="Shape 127"/>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1800"/>
              <a:buFont typeface="Arial"/>
              <a:buNone/>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128" name="Shape 12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29" name="Shape 12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30" name="Shape 13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1"/>
        <p:cNvGrpSpPr/>
        <p:nvPr/>
      </p:nvGrpSpPr>
      <p:grpSpPr>
        <a:xfrm>
          <a:off x="0" y="0"/>
          <a:ext cx="0" cy="0"/>
          <a:chOff x="0" y="0"/>
          <a:chExt cx="0" cy="0"/>
        </a:xfrm>
      </p:grpSpPr>
      <p:pic>
        <p:nvPicPr>
          <p:cNvPr id="132" name="Shape 13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3" name="Shape 133"/>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34" name="Shape 134"/>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lt1"/>
              </a:buClr>
              <a:buSzPts val="2800"/>
              <a:buFont typeface="Arial"/>
              <a:buNone/>
              <a:defRPr sz="2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135" name="Shape 135"/>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1800"/>
              <a:buFont typeface="Arial"/>
              <a:buNone/>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136" name="Shape 13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37" name="Shape 13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38" name="Shape 13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9"/>
        <p:cNvGrpSpPr/>
        <p:nvPr/>
      </p:nvGrpSpPr>
      <p:grpSpPr>
        <a:xfrm>
          <a:off x="0" y="0"/>
          <a:ext cx="0" cy="0"/>
          <a:chOff x="0" y="0"/>
          <a:chExt cx="0" cy="0"/>
        </a:xfrm>
      </p:grpSpPr>
      <p:pic>
        <p:nvPicPr>
          <p:cNvPr id="140" name="Shape 14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41" name="Shape 141"/>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142" name="Shape 14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43" name="Shape 14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44" name="Shape 14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
        <p:nvSpPr>
          <p:cNvPr id="145" name="Shape 14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6"/>
        <p:cNvGrpSpPr/>
        <p:nvPr/>
      </p:nvGrpSpPr>
      <p:grpSpPr>
        <a:xfrm>
          <a:off x="0" y="0"/>
          <a:ext cx="0" cy="0"/>
          <a:chOff x="0" y="0"/>
          <a:chExt cx="0" cy="0"/>
        </a:xfrm>
      </p:grpSpPr>
      <p:pic>
        <p:nvPicPr>
          <p:cNvPr id="147" name="Shape 14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48" name="Shape 148"/>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149" name="Shape 149"/>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150" name="Shape 15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51" name="Shape 15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152" name="Shape 15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pic>
        <p:nvPicPr>
          <p:cNvPr id="25" name="Shape 2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6" name="Shape 2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27" name="Shape 2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28" name="Shape 2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pic>
        <p:nvPicPr>
          <p:cNvPr id="30" name="Shape 3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1" name="Shape 3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32" name="Shape 32"/>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33" name="Shape 3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34" name="Shape 3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35" name="Shape 3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pic>
        <p:nvPicPr>
          <p:cNvPr id="37" name="Shape 3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8" name="Shape 38"/>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800"/>
              <a:buFont typeface="Carme"/>
              <a:buNone/>
              <a:defRPr sz="2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39" name="Shape 39"/>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lstStyle>
            <a:lvl1pPr marR="0" lvl="0" algn="ctr" rtl="0">
              <a:spcBef>
                <a:spcPts val="0"/>
              </a:spcBef>
              <a:spcAft>
                <a:spcPts val="0"/>
              </a:spcAft>
              <a:buClr>
                <a:schemeClr val="lt1"/>
              </a:buClr>
              <a:buSzPts val="1600"/>
              <a:buFont typeface="Arial"/>
              <a:buNone/>
              <a:defRPr sz="1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2pPr>
            <a:lvl3pPr marR="0" lvl="2"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R="0" lvl="3"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4pPr>
            <a:lvl5pPr marR="0" lvl="4"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5pPr>
            <a:lvl6pPr marR="0" lvl="5"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spcBef>
                <a:spcPts val="1000"/>
              </a:spcBef>
              <a:spcAft>
                <a:spcPts val="100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dirty="0"/>
          </a:p>
        </p:txBody>
      </p:sp>
      <p:sp>
        <p:nvSpPr>
          <p:cNvPr id="40" name="Shape 40"/>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1800"/>
              <a:buFont typeface="Arial"/>
              <a:buNone/>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000"/>
              <a:buFont typeface="Arial"/>
              <a:buNone/>
              <a:defRPr sz="10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900"/>
              <a:buFont typeface="Arial"/>
              <a:buNone/>
              <a:defRPr sz="900" b="0" i="0" u="none" strike="noStrike" cap="none">
                <a:solidFill>
                  <a:schemeClr val="lt1"/>
                </a:solidFill>
                <a:latin typeface="Calibri"/>
                <a:ea typeface="Calibri"/>
                <a:cs typeface="Calibri"/>
                <a:sym typeface="Calibri"/>
              </a:defRPr>
            </a:lvl9pPr>
          </a:lstStyle>
          <a:p>
            <a:endParaRPr dirty="0"/>
          </a:p>
        </p:txBody>
      </p:sp>
      <p:sp>
        <p:nvSpPr>
          <p:cNvPr id="41" name="Shape 4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42" name="Shape 4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43" name="Shape 4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pic>
        <p:nvPicPr>
          <p:cNvPr id="45" name="Shape 4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46" name="Shape 46"/>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2400"/>
              <a:buFont typeface="Carme"/>
              <a:buNone/>
              <a:defRPr sz="24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47" name="Shape 47"/>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48" name="Shape 48"/>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1600"/>
              <a:buFont typeface="Arial"/>
              <a:buNone/>
              <a:defRPr sz="1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000"/>
              <a:buFont typeface="Arial"/>
              <a:buNone/>
              <a:defRPr sz="10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900"/>
              <a:buFont typeface="Arial"/>
              <a:buNone/>
              <a:defRPr sz="9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900"/>
              <a:buFont typeface="Arial"/>
              <a:buNone/>
              <a:defRPr sz="9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900"/>
              <a:buFont typeface="Arial"/>
              <a:buNone/>
              <a:defRPr sz="900" b="0" i="0" u="none" strike="noStrike" cap="none">
                <a:solidFill>
                  <a:schemeClr val="lt1"/>
                </a:solidFill>
                <a:latin typeface="Calibri"/>
                <a:ea typeface="Calibri"/>
                <a:cs typeface="Calibri"/>
                <a:sym typeface="Calibri"/>
              </a:defRPr>
            </a:lvl9pPr>
          </a:lstStyle>
          <a:p>
            <a:endParaRPr dirty="0"/>
          </a:p>
        </p:txBody>
      </p:sp>
      <p:sp>
        <p:nvSpPr>
          <p:cNvPr id="49" name="Shape 4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50" name="Shape 5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51" name="Shape 5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Shape 53"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54" name="Shape 54"/>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lt1"/>
              </a:buClr>
              <a:buSzPts val="4800"/>
              <a:buFont typeface="Carme"/>
              <a:buNone/>
              <a:defRPr sz="4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55" name="Shape 55"/>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lstStyle>
            <a:lvl1pPr marR="0" lvl="0" algn="r" rtl="0">
              <a:spcBef>
                <a:spcPts val="0"/>
              </a:spcBef>
              <a:spcAft>
                <a:spcPts val="0"/>
              </a:spcAft>
              <a:buClr>
                <a:schemeClr val="lt1"/>
              </a:buClr>
              <a:buSzPts val="1800"/>
              <a:buFont typeface="Arial"/>
              <a:buNone/>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ctr"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2pPr>
            <a:lvl3pPr marR="0" lvl="2" algn="ctr"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3pPr>
            <a:lvl4pPr marR="0" lvl="3" algn="ctr"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4pPr>
            <a:lvl5pPr marR="0" lvl="4" algn="ctr" rtl="0">
              <a:spcBef>
                <a:spcPts val="1000"/>
              </a:spcBef>
              <a:spcAft>
                <a:spcPts val="0"/>
              </a:spcAft>
              <a:buClr>
                <a:schemeClr val="lt1"/>
              </a:buClr>
              <a:buSzPts val="1200"/>
              <a:buFont typeface="Arial"/>
              <a:buNone/>
              <a:defRPr sz="1200" b="0" i="0" u="none" strike="noStrike" cap="none">
                <a:solidFill>
                  <a:schemeClr val="lt1"/>
                </a:solidFill>
                <a:latin typeface="Carme"/>
                <a:ea typeface="Carme"/>
                <a:cs typeface="Carme"/>
                <a:sym typeface="Carme"/>
              </a:defRPr>
            </a:lvl5pPr>
            <a:lvl6pPr marR="0" lvl="5" algn="ctr" rtl="0">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ctr" rtl="0">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ctr" rtl="0">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ctr" rtl="0">
              <a:spcBef>
                <a:spcPts val="1000"/>
              </a:spcBef>
              <a:spcAft>
                <a:spcPts val="10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dirty="0"/>
          </a:p>
        </p:txBody>
      </p:sp>
      <p:sp>
        <p:nvSpPr>
          <p:cNvPr id="56" name="Shape 56"/>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57" name="Shape 57"/>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58" name="Shape 58"/>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pic>
        <p:nvPicPr>
          <p:cNvPr id="60" name="Shape 6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1" name="Shape 61"/>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4000"/>
              <a:buFont typeface="Carme"/>
              <a:buNone/>
              <a:defRPr sz="4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62" name="Shape 62"/>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lt1"/>
              </a:buClr>
              <a:buSzPts val="2000"/>
              <a:buFont typeface="Arial"/>
              <a:buNone/>
              <a:defRPr sz="2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1800"/>
              <a:buFont typeface="Arial"/>
              <a:buNone/>
              <a:defRPr sz="1800" b="0"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600"/>
              <a:buFont typeface="Arial"/>
              <a:buNone/>
              <a:defRPr sz="1600" b="0"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400"/>
              <a:buFont typeface="Arial"/>
              <a:buNone/>
              <a:defRPr sz="1400" b="0"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400"/>
              <a:buFont typeface="Arial"/>
              <a:buNone/>
              <a:defRPr sz="1400" b="0" i="0" u="none" strike="noStrike" cap="none">
                <a:solidFill>
                  <a:schemeClr val="lt1"/>
                </a:solidFill>
                <a:latin typeface="Calibri"/>
                <a:ea typeface="Calibri"/>
                <a:cs typeface="Calibri"/>
                <a:sym typeface="Calibri"/>
              </a:defRPr>
            </a:lvl9pPr>
          </a:lstStyle>
          <a:p>
            <a:endParaRPr dirty="0"/>
          </a:p>
        </p:txBody>
      </p:sp>
      <p:sp>
        <p:nvSpPr>
          <p:cNvPr id="63" name="Shape 6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64" name="Shape 6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65" name="Shape 6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
        <p:cNvGrpSpPr/>
        <p:nvPr/>
      </p:nvGrpSpPr>
      <p:grpSpPr>
        <a:xfrm>
          <a:off x="0" y="0"/>
          <a:ext cx="0" cy="0"/>
          <a:chOff x="0" y="0"/>
          <a:chExt cx="0" cy="0"/>
        </a:xfrm>
      </p:grpSpPr>
      <p:pic>
        <p:nvPicPr>
          <p:cNvPr id="67" name="Shape 6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8" name="Shape 68"/>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69" name="Shape 69"/>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70" name="Shape 70"/>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71" name="Shape 7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72" name="Shape 7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73" name="Shape 7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76" name="Shape 7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lt1"/>
              </a:buClr>
              <a:buSzPts val="2800"/>
              <a:buFont typeface="Arial"/>
              <a:buNone/>
              <a:defRPr sz="2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2000"/>
              <a:buFont typeface="Arial"/>
              <a:buNone/>
              <a:defRPr sz="2000" b="1"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800"/>
              <a:buFont typeface="Arial"/>
              <a:buNone/>
              <a:defRPr sz="1800" b="1"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600"/>
              <a:buFont typeface="Arial"/>
              <a:buNone/>
              <a:defRPr sz="1600" b="1"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600"/>
              <a:buFont typeface="Arial"/>
              <a:buNone/>
              <a:defRPr sz="1600" b="1"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600"/>
              <a:buFont typeface="Arial"/>
              <a:buNone/>
              <a:defRPr sz="1600" b="1" i="0" u="none" strike="noStrike" cap="none">
                <a:solidFill>
                  <a:schemeClr val="lt1"/>
                </a:solidFill>
                <a:latin typeface="Calibri"/>
                <a:ea typeface="Calibri"/>
                <a:cs typeface="Calibri"/>
                <a:sym typeface="Calibri"/>
              </a:defRPr>
            </a:lvl9pPr>
          </a:lstStyle>
          <a:p>
            <a:endParaRPr dirty="0"/>
          </a:p>
        </p:txBody>
      </p:sp>
      <p:sp>
        <p:nvSpPr>
          <p:cNvPr id="77" name="Shape 77"/>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78" name="Shape 78"/>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lstStyle>
            <a:lvl1pPr marL="457200" marR="0" lvl="0" indent="-228600" algn="l" rtl="0">
              <a:spcBef>
                <a:spcPts val="0"/>
              </a:spcBef>
              <a:spcAft>
                <a:spcPts val="0"/>
              </a:spcAft>
              <a:buClr>
                <a:schemeClr val="lt1"/>
              </a:buClr>
              <a:buSzPts val="2800"/>
              <a:buFont typeface="Arial"/>
              <a:buNone/>
              <a:defRPr sz="2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228600" algn="l" rtl="0">
              <a:spcBef>
                <a:spcPts val="1000"/>
              </a:spcBef>
              <a:spcAft>
                <a:spcPts val="0"/>
              </a:spcAft>
              <a:buClr>
                <a:schemeClr val="lt1"/>
              </a:buClr>
              <a:buSzPts val="2000"/>
              <a:buFont typeface="Arial"/>
              <a:buNone/>
              <a:defRPr sz="2000" b="1" i="0" u="none" strike="noStrike" cap="none">
                <a:solidFill>
                  <a:schemeClr val="lt1"/>
                </a:solidFill>
                <a:latin typeface="Carme"/>
                <a:ea typeface="Carme"/>
                <a:cs typeface="Carme"/>
                <a:sym typeface="Carme"/>
              </a:defRPr>
            </a:lvl2pPr>
            <a:lvl3pPr marL="1371600" marR="0" lvl="2" indent="-228600" algn="l" rtl="0">
              <a:spcBef>
                <a:spcPts val="1000"/>
              </a:spcBef>
              <a:spcAft>
                <a:spcPts val="0"/>
              </a:spcAft>
              <a:buClr>
                <a:schemeClr val="lt1"/>
              </a:buClr>
              <a:buSzPts val="1800"/>
              <a:buFont typeface="Arial"/>
              <a:buNone/>
              <a:defRPr sz="1800" b="1" i="0" u="none" strike="noStrike" cap="none">
                <a:solidFill>
                  <a:schemeClr val="lt1"/>
                </a:solidFill>
                <a:latin typeface="Carme"/>
                <a:ea typeface="Carme"/>
                <a:cs typeface="Carme"/>
                <a:sym typeface="Carme"/>
              </a:defRPr>
            </a:lvl3pPr>
            <a:lvl4pPr marL="1828800" marR="0" lvl="3" indent="-228600" algn="l" rtl="0">
              <a:spcBef>
                <a:spcPts val="1000"/>
              </a:spcBef>
              <a:spcAft>
                <a:spcPts val="0"/>
              </a:spcAft>
              <a:buClr>
                <a:schemeClr val="lt1"/>
              </a:buClr>
              <a:buSzPts val="1600"/>
              <a:buFont typeface="Arial"/>
              <a:buNone/>
              <a:defRPr sz="1600" b="1" i="0" u="none" strike="noStrike" cap="none">
                <a:solidFill>
                  <a:schemeClr val="lt1"/>
                </a:solidFill>
                <a:latin typeface="Carme"/>
                <a:ea typeface="Carme"/>
                <a:cs typeface="Carme"/>
                <a:sym typeface="Carme"/>
              </a:defRPr>
            </a:lvl4pPr>
            <a:lvl5pPr marL="2286000" marR="0" lvl="4" indent="-228600" algn="l" rtl="0">
              <a:spcBef>
                <a:spcPts val="1000"/>
              </a:spcBef>
              <a:spcAft>
                <a:spcPts val="0"/>
              </a:spcAft>
              <a:buClr>
                <a:schemeClr val="lt1"/>
              </a:buClr>
              <a:buSzPts val="1600"/>
              <a:buFont typeface="Arial"/>
              <a:buNone/>
              <a:defRPr sz="1600" b="1" i="0" u="none" strike="noStrike" cap="none">
                <a:solidFill>
                  <a:schemeClr val="lt1"/>
                </a:solidFill>
                <a:latin typeface="Carme"/>
                <a:ea typeface="Carme"/>
                <a:cs typeface="Carme"/>
                <a:sym typeface="Carme"/>
              </a:defRPr>
            </a:lvl5pPr>
            <a:lvl6pPr marL="2743200" marR="0" lvl="5"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6pPr>
            <a:lvl7pPr marL="3200400" marR="0" lvl="6"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7pPr>
            <a:lvl8pPr marL="3657600" marR="0" lvl="7" indent="-228600" algn="l" rtl="0">
              <a:spcBef>
                <a:spcPts val="1000"/>
              </a:spcBef>
              <a:spcAft>
                <a:spcPts val="0"/>
              </a:spcAft>
              <a:buClr>
                <a:schemeClr val="lt1"/>
              </a:buClr>
              <a:buSzPts val="1600"/>
              <a:buFont typeface="Arial"/>
              <a:buNone/>
              <a:defRPr sz="1600" b="1" i="0" u="none" strike="noStrike" cap="none">
                <a:solidFill>
                  <a:schemeClr val="lt1"/>
                </a:solidFill>
                <a:latin typeface="Calibri"/>
                <a:ea typeface="Calibri"/>
                <a:cs typeface="Calibri"/>
                <a:sym typeface="Calibri"/>
              </a:defRPr>
            </a:lvl8pPr>
            <a:lvl9pPr marL="4114800" marR="0" lvl="8" indent="-228600" algn="l" rtl="0">
              <a:spcBef>
                <a:spcPts val="1000"/>
              </a:spcBef>
              <a:spcAft>
                <a:spcPts val="1000"/>
              </a:spcAft>
              <a:buClr>
                <a:schemeClr val="lt1"/>
              </a:buClr>
              <a:buSzPts val="1600"/>
              <a:buFont typeface="Arial"/>
              <a:buNone/>
              <a:defRPr sz="1600" b="1" i="0" u="none" strike="noStrike" cap="none">
                <a:solidFill>
                  <a:schemeClr val="lt1"/>
                </a:solidFill>
                <a:latin typeface="Calibri"/>
                <a:ea typeface="Calibri"/>
                <a:cs typeface="Calibri"/>
                <a:sym typeface="Calibri"/>
              </a:defRPr>
            </a:lvl9pPr>
          </a:lstStyle>
          <a:p>
            <a:endParaRPr dirty="0"/>
          </a:p>
        </p:txBody>
      </p:sp>
      <p:sp>
        <p:nvSpPr>
          <p:cNvPr id="79" name="Shape 79"/>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80" name="Shape 8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81" name="Shape 8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82" name="Shape 8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a:solidFill>
                  <a:schemeClr val="lt1"/>
                </a:solidFill>
                <a:latin typeface="Carme"/>
                <a:ea typeface="Carme"/>
                <a:cs typeface="Carme"/>
                <a:sym typeface="Carme"/>
              </a:defRPr>
            </a:lvl2pPr>
            <a:lvl3pPr marL="0" marR="0" lvl="2" indent="0" algn="r" rtl="0">
              <a:spcBef>
                <a:spcPts val="0"/>
              </a:spcBef>
              <a:buNone/>
              <a:defRPr sz="1000" b="0" i="0">
                <a:solidFill>
                  <a:schemeClr val="lt1"/>
                </a:solidFill>
                <a:latin typeface="Carme"/>
                <a:ea typeface="Carme"/>
                <a:cs typeface="Carme"/>
                <a:sym typeface="Carme"/>
              </a:defRPr>
            </a:lvl3pPr>
            <a:lvl4pPr marL="0" marR="0" lvl="3" indent="0" algn="r" rtl="0">
              <a:spcBef>
                <a:spcPts val="0"/>
              </a:spcBef>
              <a:buNone/>
              <a:defRPr sz="1000" b="0" i="0">
                <a:solidFill>
                  <a:schemeClr val="lt1"/>
                </a:solidFill>
                <a:latin typeface="Carme"/>
                <a:ea typeface="Carme"/>
                <a:cs typeface="Carme"/>
                <a:sym typeface="Carme"/>
              </a:defRPr>
            </a:lvl4pPr>
            <a:lvl5pPr marL="0" marR="0" lvl="4" indent="0" algn="r" rtl="0">
              <a:spcBef>
                <a:spcPts val="0"/>
              </a:spcBef>
              <a:buNone/>
              <a:defRPr sz="1000" b="0" i="0">
                <a:solidFill>
                  <a:schemeClr val="lt1"/>
                </a:solidFill>
                <a:latin typeface="Carme"/>
                <a:ea typeface="Carme"/>
                <a:cs typeface="Carme"/>
                <a:sym typeface="Carme"/>
              </a:defRPr>
            </a:lvl5pPr>
            <a:lvl6pPr marL="0" marR="0" lvl="5" indent="0" algn="r" rtl="0">
              <a:spcBef>
                <a:spcPts val="0"/>
              </a:spcBef>
              <a:buNone/>
              <a:defRPr sz="1000" b="0" i="0">
                <a:solidFill>
                  <a:schemeClr val="lt1"/>
                </a:solidFill>
                <a:latin typeface="Carme"/>
                <a:ea typeface="Carme"/>
                <a:cs typeface="Carme"/>
                <a:sym typeface="Carme"/>
              </a:defRPr>
            </a:lvl6pPr>
            <a:lvl7pPr marL="0" marR="0" lvl="6" indent="0" algn="r" rtl="0">
              <a:spcBef>
                <a:spcPts val="0"/>
              </a:spcBef>
              <a:buNone/>
              <a:defRPr sz="1000" b="0" i="0">
                <a:solidFill>
                  <a:schemeClr val="lt1"/>
                </a:solidFill>
                <a:latin typeface="Carme"/>
                <a:ea typeface="Carme"/>
                <a:cs typeface="Carme"/>
                <a:sym typeface="Carme"/>
              </a:defRPr>
            </a:lvl7pPr>
            <a:lvl8pPr marL="0" marR="0" lvl="7" indent="0" algn="r" rtl="0">
              <a:spcBef>
                <a:spcPts val="0"/>
              </a:spcBef>
              <a:buNone/>
              <a:defRPr sz="1000" b="0" i="0">
                <a:solidFill>
                  <a:schemeClr val="lt1"/>
                </a:solidFill>
                <a:latin typeface="Carme"/>
                <a:ea typeface="Carme"/>
                <a:cs typeface="Carme"/>
                <a:sym typeface="Carme"/>
              </a:defRPr>
            </a:lvl8pPr>
            <a:lvl9pPr marL="0" marR="0" lvl="8" indent="0" algn="r" rtl="0">
              <a:spcBef>
                <a:spcPts val="0"/>
              </a:spcBef>
              <a:buNone/>
              <a:defRPr sz="1000" b="0" i="0">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3600"/>
              <a:buFont typeface="Carme"/>
              <a:buNone/>
              <a:defRPr sz="3600" b="0" i="0" u="none" strike="noStrike" cap="none">
                <a:solidFill>
                  <a:schemeClr val="dk1"/>
                </a:solidFill>
                <a:latin typeface="Carme"/>
                <a:ea typeface="Carme"/>
                <a:cs typeface="Carme"/>
                <a:sym typeface="Carme"/>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dirty="0"/>
          </a:p>
        </p:txBody>
      </p:sp>
      <p:sp>
        <p:nvSpPr>
          <p:cNvPr id="7" name="Shape 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arme"/>
                <a:ea typeface="Carme"/>
                <a:cs typeface="Carme"/>
                <a:sym typeface="Carme"/>
              </a:defRPr>
            </a:lvl1pPr>
            <a:lvl2pPr marL="914400" marR="0" lvl="1" indent="-330200" algn="l" rtl="0">
              <a:spcBef>
                <a:spcPts val="1000"/>
              </a:spcBef>
              <a:spcAft>
                <a:spcPts val="0"/>
              </a:spcAft>
              <a:buClr>
                <a:schemeClr val="dk1"/>
              </a:buClr>
              <a:buSzPts val="1600"/>
              <a:buFont typeface="Arial"/>
              <a:buChar char="•"/>
              <a:defRPr sz="1600" b="0" i="0" u="none" strike="noStrike" cap="none">
                <a:solidFill>
                  <a:schemeClr val="dk1"/>
                </a:solidFill>
                <a:latin typeface="Carme"/>
                <a:ea typeface="Carme"/>
                <a:cs typeface="Carme"/>
                <a:sym typeface="Carme"/>
              </a:defRPr>
            </a:lvl2pPr>
            <a:lvl3pPr marL="1371600" marR="0" lvl="2" indent="-317500" algn="l" rtl="0">
              <a:spcBef>
                <a:spcPts val="1000"/>
              </a:spcBef>
              <a:spcAft>
                <a:spcPts val="0"/>
              </a:spcAft>
              <a:buClr>
                <a:schemeClr val="dk1"/>
              </a:buClr>
              <a:buSzPts val="1400"/>
              <a:buFont typeface="Arial"/>
              <a:buChar char="•"/>
              <a:defRPr sz="1400" b="0" i="0" u="none" strike="noStrike" cap="none">
                <a:solidFill>
                  <a:schemeClr val="dk1"/>
                </a:solidFill>
                <a:latin typeface="Carme"/>
                <a:ea typeface="Carme"/>
                <a:cs typeface="Carme"/>
                <a:sym typeface="Carme"/>
              </a:defRPr>
            </a:lvl3pPr>
            <a:lvl4pPr marL="1828800" marR="0" lvl="3" indent="-304800" algn="l" rtl="0">
              <a:spcBef>
                <a:spcPts val="1000"/>
              </a:spcBef>
              <a:spcAft>
                <a:spcPts val="0"/>
              </a:spcAft>
              <a:buClr>
                <a:schemeClr val="dk1"/>
              </a:buClr>
              <a:buSzPts val="1200"/>
              <a:buFont typeface="Arial"/>
              <a:buChar char="•"/>
              <a:defRPr sz="1200" b="0" i="0" u="none" strike="noStrike" cap="none">
                <a:solidFill>
                  <a:schemeClr val="dk1"/>
                </a:solidFill>
                <a:latin typeface="Carme"/>
                <a:ea typeface="Carme"/>
                <a:cs typeface="Carme"/>
                <a:sym typeface="Carme"/>
              </a:defRPr>
            </a:lvl4pPr>
            <a:lvl5pPr marL="2286000" marR="0" lvl="4" indent="-304800" algn="l" rtl="0">
              <a:spcBef>
                <a:spcPts val="1000"/>
              </a:spcBef>
              <a:spcAft>
                <a:spcPts val="0"/>
              </a:spcAft>
              <a:buClr>
                <a:schemeClr val="dk1"/>
              </a:buClr>
              <a:buSzPts val="1200"/>
              <a:buFont typeface="Arial"/>
              <a:buChar char="•"/>
              <a:defRPr sz="1200" b="0" i="0" u="none" strike="noStrike" cap="none">
                <a:solidFill>
                  <a:schemeClr val="dk1"/>
                </a:solidFill>
                <a:latin typeface="Carme"/>
                <a:ea typeface="Carme"/>
                <a:cs typeface="Carme"/>
                <a:sym typeface="Carme"/>
              </a:defRPr>
            </a:lvl5pPr>
            <a:lvl6pPr marL="2743200" marR="0" lvl="5"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1000"/>
              </a:spcBef>
              <a:spcAft>
                <a:spcPts val="100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9" name="Shape 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0" name="Shape 1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dk1"/>
                </a:solidFill>
                <a:latin typeface="Carme"/>
                <a:ea typeface="Carme"/>
                <a:cs typeface="Carme"/>
                <a:sym typeface="Carme"/>
              </a:defRPr>
            </a:lvl2pPr>
            <a:lvl3pPr marL="0" marR="0" lvl="2" indent="0" algn="r" rtl="0">
              <a:spcBef>
                <a:spcPts val="0"/>
              </a:spcBef>
              <a:buNone/>
              <a:defRPr sz="1000" b="0" i="0" u="none" strike="noStrike" cap="none">
                <a:solidFill>
                  <a:schemeClr val="dk1"/>
                </a:solidFill>
                <a:latin typeface="Carme"/>
                <a:ea typeface="Carme"/>
                <a:cs typeface="Carme"/>
                <a:sym typeface="Carme"/>
              </a:defRPr>
            </a:lvl3pPr>
            <a:lvl4pPr marL="0" marR="0" lvl="3" indent="0" algn="r" rtl="0">
              <a:spcBef>
                <a:spcPts val="0"/>
              </a:spcBef>
              <a:buNone/>
              <a:defRPr sz="1000" b="0" i="0" u="none" strike="noStrike" cap="none">
                <a:solidFill>
                  <a:schemeClr val="dk1"/>
                </a:solidFill>
                <a:latin typeface="Carme"/>
                <a:ea typeface="Carme"/>
                <a:cs typeface="Carme"/>
                <a:sym typeface="Carme"/>
              </a:defRPr>
            </a:lvl4pPr>
            <a:lvl5pPr marL="0" marR="0" lvl="4" indent="0" algn="r" rtl="0">
              <a:spcBef>
                <a:spcPts val="0"/>
              </a:spcBef>
              <a:buNone/>
              <a:defRPr sz="1000" b="0" i="0" u="none" strike="noStrike" cap="none">
                <a:solidFill>
                  <a:schemeClr val="dk1"/>
                </a:solidFill>
                <a:latin typeface="Carme"/>
                <a:ea typeface="Carme"/>
                <a:cs typeface="Carme"/>
                <a:sym typeface="Carme"/>
              </a:defRPr>
            </a:lvl5pPr>
            <a:lvl6pPr marL="0" marR="0" lvl="5" indent="0" algn="r" rtl="0">
              <a:spcBef>
                <a:spcPts val="0"/>
              </a:spcBef>
              <a:buNone/>
              <a:defRPr sz="1000" b="0" i="0" u="none" strike="noStrike" cap="none">
                <a:solidFill>
                  <a:schemeClr val="dk1"/>
                </a:solidFill>
                <a:latin typeface="Carme"/>
                <a:ea typeface="Carme"/>
                <a:cs typeface="Carme"/>
                <a:sym typeface="Carme"/>
              </a:defRPr>
            </a:lvl6pPr>
            <a:lvl7pPr marL="0" marR="0" lvl="6" indent="0" algn="r" rtl="0">
              <a:spcBef>
                <a:spcPts val="0"/>
              </a:spcBef>
              <a:buNone/>
              <a:defRPr sz="1000" b="0" i="0" u="none" strike="noStrike" cap="none">
                <a:solidFill>
                  <a:schemeClr val="dk1"/>
                </a:solidFill>
                <a:latin typeface="Carme"/>
                <a:ea typeface="Carme"/>
                <a:cs typeface="Carme"/>
                <a:sym typeface="Carme"/>
              </a:defRPr>
            </a:lvl7pPr>
            <a:lvl8pPr marL="0" marR="0" lvl="7" indent="0" algn="r" rtl="0">
              <a:spcBef>
                <a:spcPts val="0"/>
              </a:spcBef>
              <a:buNone/>
              <a:defRPr sz="1000" b="0" i="0" u="none" strike="noStrike" cap="none">
                <a:solidFill>
                  <a:schemeClr val="dk1"/>
                </a:solidFill>
                <a:latin typeface="Carme"/>
                <a:ea typeface="Carme"/>
                <a:cs typeface="Carme"/>
                <a:sym typeface="Carme"/>
              </a:defRPr>
            </a:lvl8pPr>
            <a:lvl9pPr marL="0" marR="0" lvl="8" indent="0" algn="r" rtl="0">
              <a:spcBef>
                <a:spcPts val="0"/>
              </a:spcBef>
              <a:buNone/>
              <a:defRPr sz="1000" b="0" i="0" u="none" strike="noStrike" cap="none">
                <a:solidFill>
                  <a:schemeClr val="dk1"/>
                </a:solidFill>
                <a:latin typeface="Carme"/>
                <a:ea typeface="Carme"/>
                <a:cs typeface="Carme"/>
                <a:sym typeface="Carme"/>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600"/>
              <a:buFont typeface="Carme"/>
              <a:buNone/>
              <a:defRPr sz="3600" b="0" i="0" u="none" strike="noStrike" cap="none">
                <a:solidFill>
                  <a:schemeClr val="lt1"/>
                </a:solidFill>
                <a:latin typeface="Carme"/>
                <a:ea typeface="Carme"/>
                <a:cs typeface="Carme"/>
                <a:sym typeface="Carme"/>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dirty="0"/>
          </a:p>
        </p:txBody>
      </p:sp>
      <p:sp>
        <p:nvSpPr>
          <p:cNvPr id="20" name="Shape 20"/>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Carme"/>
                <a:ea typeface="Carme"/>
                <a:cs typeface="Carme"/>
                <a:sym typeface="Carme"/>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rme"/>
                <a:ea typeface="Carme"/>
                <a:cs typeface="Carme"/>
                <a:sym typeface="Carme"/>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rme"/>
                <a:ea typeface="Carme"/>
                <a:cs typeface="Carme"/>
                <a:sym typeface="Carme"/>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rme"/>
                <a:ea typeface="Carme"/>
                <a:cs typeface="Carme"/>
                <a:sym typeface="Carme"/>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dirty="0"/>
          </a:p>
        </p:txBody>
      </p:sp>
      <p:sp>
        <p:nvSpPr>
          <p:cNvPr id="21" name="Shape 2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22" name="Shape 2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lang="en-US" dirty="0"/>
          </a:p>
        </p:txBody>
      </p:sp>
      <p:sp>
        <p:nvSpPr>
          <p:cNvPr id="23" name="Shape 2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Futura Medium" panose="020B0602020204020303" pitchFamily="34" charset="-79"/>
                <a:ea typeface="Futura Medium" panose="020B0602020204020303" pitchFamily="34" charset="-79"/>
                <a:cs typeface="Futura Medium" panose="020B0602020204020303" pitchFamily="34" charset="-79"/>
                <a:sym typeface="Carme"/>
              </a:defRPr>
            </a:lvl1pPr>
            <a:lvl2pPr marL="0" marR="0" lvl="1" indent="0" algn="r" rtl="0">
              <a:spcBef>
                <a:spcPts val="0"/>
              </a:spcBef>
              <a:buNone/>
              <a:defRPr sz="1000" b="0" i="0" u="none" strike="noStrike" cap="none">
                <a:solidFill>
                  <a:schemeClr val="lt1"/>
                </a:solidFill>
                <a:latin typeface="Carme"/>
                <a:ea typeface="Carme"/>
                <a:cs typeface="Carme"/>
                <a:sym typeface="Carme"/>
              </a:defRPr>
            </a:lvl2pPr>
            <a:lvl3pPr marL="0" marR="0" lvl="2" indent="0" algn="r" rtl="0">
              <a:spcBef>
                <a:spcPts val="0"/>
              </a:spcBef>
              <a:buNone/>
              <a:defRPr sz="1000" b="0" i="0" u="none" strike="noStrike" cap="none">
                <a:solidFill>
                  <a:schemeClr val="lt1"/>
                </a:solidFill>
                <a:latin typeface="Carme"/>
                <a:ea typeface="Carme"/>
                <a:cs typeface="Carme"/>
                <a:sym typeface="Carme"/>
              </a:defRPr>
            </a:lvl3pPr>
            <a:lvl4pPr marL="0" marR="0" lvl="3" indent="0" algn="r" rtl="0">
              <a:spcBef>
                <a:spcPts val="0"/>
              </a:spcBef>
              <a:buNone/>
              <a:defRPr sz="1000" b="0" i="0" u="none" strike="noStrike" cap="none">
                <a:solidFill>
                  <a:schemeClr val="lt1"/>
                </a:solidFill>
                <a:latin typeface="Carme"/>
                <a:ea typeface="Carme"/>
                <a:cs typeface="Carme"/>
                <a:sym typeface="Carme"/>
              </a:defRPr>
            </a:lvl4pPr>
            <a:lvl5pPr marL="0" marR="0" lvl="4" indent="0" algn="r" rtl="0">
              <a:spcBef>
                <a:spcPts val="0"/>
              </a:spcBef>
              <a:buNone/>
              <a:defRPr sz="1000" b="0" i="0" u="none" strike="noStrike" cap="none">
                <a:solidFill>
                  <a:schemeClr val="lt1"/>
                </a:solidFill>
                <a:latin typeface="Carme"/>
                <a:ea typeface="Carme"/>
                <a:cs typeface="Carme"/>
                <a:sym typeface="Carme"/>
              </a:defRPr>
            </a:lvl5pPr>
            <a:lvl6pPr marL="0" marR="0" lvl="5" indent="0" algn="r" rtl="0">
              <a:spcBef>
                <a:spcPts val="0"/>
              </a:spcBef>
              <a:buNone/>
              <a:defRPr sz="1000" b="0" i="0" u="none" strike="noStrike" cap="none">
                <a:solidFill>
                  <a:schemeClr val="lt1"/>
                </a:solidFill>
                <a:latin typeface="Carme"/>
                <a:ea typeface="Carme"/>
                <a:cs typeface="Carme"/>
                <a:sym typeface="Carme"/>
              </a:defRPr>
            </a:lvl6pPr>
            <a:lvl7pPr marL="0" marR="0" lvl="6" indent="0" algn="r" rtl="0">
              <a:spcBef>
                <a:spcPts val="0"/>
              </a:spcBef>
              <a:buNone/>
              <a:defRPr sz="1000" b="0" i="0" u="none" strike="noStrike" cap="none">
                <a:solidFill>
                  <a:schemeClr val="lt1"/>
                </a:solidFill>
                <a:latin typeface="Carme"/>
                <a:ea typeface="Carme"/>
                <a:cs typeface="Carme"/>
                <a:sym typeface="Carme"/>
              </a:defRPr>
            </a:lvl7pPr>
            <a:lvl8pPr marL="0" marR="0" lvl="7" indent="0" algn="r" rtl="0">
              <a:spcBef>
                <a:spcPts val="0"/>
              </a:spcBef>
              <a:buNone/>
              <a:defRPr sz="1000" b="0" i="0" u="none" strike="noStrike" cap="none">
                <a:solidFill>
                  <a:schemeClr val="lt1"/>
                </a:solidFill>
                <a:latin typeface="Carme"/>
                <a:ea typeface="Carme"/>
                <a:cs typeface="Carme"/>
                <a:sym typeface="Carme"/>
              </a:defRPr>
            </a:lvl8pPr>
            <a:lvl9pPr marL="0" marR="0" lvl="8" indent="0" algn="r" rtl="0">
              <a:spcBef>
                <a:spcPts val="0"/>
              </a:spcBef>
              <a:buNone/>
              <a:defRPr sz="1000" b="0" i="0" u="none" strike="noStrike" cap="none">
                <a:solidFill>
                  <a:schemeClr val="lt1"/>
                </a:solidFill>
                <a:latin typeface="Carme"/>
                <a:ea typeface="Carme"/>
                <a:cs typeface="Carme"/>
                <a:sym typeface="Carme"/>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dataconomy.com/2017/04/history-neural-networks/" TargetMode="External"/><Relationship Id="rId7" Type="http://schemas.openxmlformats.org/officeDocument/2006/relationships/hyperlink" Target="https://mipt.ru/english/news/scientists_use_ai_to_predict_biological_age_based_on_smartphone_and_wearables_data?sphrase_id=231861"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www.nature.com/scientificreports.%20March%2026.%202018.%2010.1038/s41598-018-23534-9" TargetMode="External"/><Relationship Id="rId5" Type="http://schemas.openxmlformats.org/officeDocument/2006/relationships/hyperlink" Target="https://ujjwalkarn.me/2016/08/11/intuitive-explanation-convnets/" TargetMode="External"/><Relationship Id="rId4" Type="http://schemas.openxmlformats.org/officeDocument/2006/relationships/hyperlink" Target="https://medium.com/@ageitgey/machine-learning-is-fun-part-3-deep-learning-and-convolutional-neural-networks-f4035931872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Shape 157"/>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pic>
        <p:nvPicPr>
          <p:cNvPr id="158" name="Shape 158"/>
          <p:cNvPicPr preferRelativeResize="0"/>
          <p:nvPr/>
        </p:nvPicPr>
        <p:blipFill rotWithShape="1">
          <a:blip r:embed="rId4">
            <a:alphaModFix/>
          </a:blip>
          <a:srcRect r="51622"/>
          <a:stretch/>
        </p:blipFill>
        <p:spPr>
          <a:xfrm>
            <a:off x="1" y="0"/>
            <a:ext cx="5896768" cy="6856214"/>
          </a:xfrm>
          <a:prstGeom prst="rect">
            <a:avLst/>
          </a:prstGeom>
          <a:noFill/>
          <a:ln>
            <a:noFill/>
          </a:ln>
        </p:spPr>
      </p:pic>
      <p:sp>
        <p:nvSpPr>
          <p:cNvPr id="159" name="Shape 159"/>
          <p:cNvSpPr/>
          <p:nvPr/>
        </p:nvSpPr>
        <p:spPr>
          <a:xfrm>
            <a:off x="5827529" y="660400"/>
            <a:ext cx="6381405" cy="6214533"/>
          </a:xfrm>
          <a:custGeom>
            <a:avLst/>
            <a:gdLst/>
            <a:ahLst/>
            <a:cxnLst/>
            <a:rect l="0" t="0" r="0" b="0"/>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solid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Arial"/>
              <a:buNone/>
            </a:pPr>
            <a:endParaRPr sz="1600" u="none" strike="noStrike" cap="none" dirty="0">
              <a:solidFill>
                <a:schemeClr val="dk1"/>
              </a:solidFill>
              <a:latin typeface="Futura Medium" panose="020B0602020204020303" pitchFamily="34" charset="-79"/>
              <a:ea typeface="Carme"/>
              <a:cs typeface="Futura Medium" panose="020B0602020204020303" pitchFamily="34" charset="-79"/>
              <a:sym typeface="Carme"/>
            </a:endParaRPr>
          </a:p>
        </p:txBody>
      </p:sp>
      <p:sp>
        <p:nvSpPr>
          <p:cNvPr id="160" name="Shape 160"/>
          <p:cNvSpPr/>
          <p:nvPr/>
        </p:nvSpPr>
        <p:spPr>
          <a:xfrm>
            <a:off x="5281603" y="104899"/>
            <a:ext cx="6896713" cy="6005491"/>
          </a:xfrm>
          <a:custGeom>
            <a:avLst/>
            <a:gdLst/>
            <a:ahLst/>
            <a:cxnLst/>
            <a:rect l="0" t="0" r="0" b="0"/>
            <a:pathLst>
              <a:path w="6896713" h="6005491" extrusionOk="0">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grpSp>
        <p:nvGrpSpPr>
          <p:cNvPr id="161" name="Shape 161"/>
          <p:cNvGrpSpPr/>
          <p:nvPr/>
        </p:nvGrpSpPr>
        <p:grpSpPr>
          <a:xfrm>
            <a:off x="5516218" y="331504"/>
            <a:ext cx="6675782" cy="5276654"/>
            <a:chOff x="5516218" y="331504"/>
            <a:chExt cx="6675782" cy="5276654"/>
          </a:xfrm>
        </p:grpSpPr>
        <p:cxnSp>
          <p:nvCxnSpPr>
            <p:cNvPr id="162" name="Shape 162"/>
            <p:cNvCxnSpPr/>
            <p:nvPr/>
          </p:nvCxnSpPr>
          <p:spPr>
            <a:xfrm flipH="1">
              <a:off x="9266830" y="3315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3" name="Shape 163"/>
            <p:cNvCxnSpPr/>
            <p:nvPr/>
          </p:nvCxnSpPr>
          <p:spPr>
            <a:xfrm rot="120000" flipH="1">
              <a:off x="9408861" y="3383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4" name="Shape 164"/>
            <p:cNvCxnSpPr/>
            <p:nvPr/>
          </p:nvCxnSpPr>
          <p:spPr>
            <a:xfrm rot="240000" flipH="1">
              <a:off x="9551700" y="34763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5" name="Shape 165"/>
            <p:cNvCxnSpPr/>
            <p:nvPr/>
          </p:nvCxnSpPr>
          <p:spPr>
            <a:xfrm rot="360000" flipH="1">
              <a:off x="9688748" y="36808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6" name="Shape 166"/>
            <p:cNvCxnSpPr/>
            <p:nvPr/>
          </p:nvCxnSpPr>
          <p:spPr>
            <a:xfrm rot="540000" flipH="1">
              <a:off x="9824866" y="38922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7" name="Shape 167"/>
            <p:cNvCxnSpPr/>
            <p:nvPr/>
          </p:nvCxnSpPr>
          <p:spPr>
            <a:xfrm rot="660000" flipH="1">
              <a:off x="9966867" y="41754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8" name="Shape 168"/>
            <p:cNvCxnSpPr/>
            <p:nvPr/>
          </p:nvCxnSpPr>
          <p:spPr>
            <a:xfrm rot="780000" flipH="1">
              <a:off x="10104425" y="4458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69" name="Shape 169"/>
            <p:cNvCxnSpPr/>
            <p:nvPr/>
          </p:nvCxnSpPr>
          <p:spPr>
            <a:xfrm rot="900000" flipH="1">
              <a:off x="10240513" y="47948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0" name="Shape 170"/>
            <p:cNvCxnSpPr/>
            <p:nvPr/>
          </p:nvCxnSpPr>
          <p:spPr>
            <a:xfrm rot="1080000" flipH="1">
              <a:off x="10373882" y="52435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1" name="Shape 171"/>
            <p:cNvCxnSpPr/>
            <p:nvPr/>
          </p:nvCxnSpPr>
          <p:spPr>
            <a:xfrm rot="1200000" flipH="1">
              <a:off x="10505632" y="570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2" name="Shape 172"/>
            <p:cNvCxnSpPr/>
            <p:nvPr/>
          </p:nvCxnSpPr>
          <p:spPr>
            <a:xfrm rot="1320000" flipH="1">
              <a:off x="10637382" y="62134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3" name="Shape 173"/>
            <p:cNvCxnSpPr/>
            <p:nvPr/>
          </p:nvCxnSpPr>
          <p:spPr>
            <a:xfrm rot="1440000" flipH="1">
              <a:off x="10760965" y="69043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4" name="Shape 174"/>
            <p:cNvCxnSpPr/>
            <p:nvPr/>
          </p:nvCxnSpPr>
          <p:spPr>
            <a:xfrm rot="1620000" flipH="1">
              <a:off x="10888991" y="755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5" name="Shape 175"/>
            <p:cNvCxnSpPr/>
            <p:nvPr/>
          </p:nvCxnSpPr>
          <p:spPr>
            <a:xfrm rot="1740000" flipH="1">
              <a:off x="11010193" y="81974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6" name="Shape 176"/>
            <p:cNvCxnSpPr/>
            <p:nvPr/>
          </p:nvCxnSpPr>
          <p:spPr>
            <a:xfrm rot="1860000" flipH="1">
              <a:off x="11129014" y="89566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7" name="Shape 177"/>
            <p:cNvCxnSpPr/>
            <p:nvPr/>
          </p:nvCxnSpPr>
          <p:spPr>
            <a:xfrm rot="1980000" flipH="1">
              <a:off x="11249872" y="9680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8" name="Shape 178"/>
            <p:cNvCxnSpPr/>
            <p:nvPr/>
          </p:nvCxnSpPr>
          <p:spPr>
            <a:xfrm rot="2160000" flipH="1">
              <a:off x="11366875" y="10480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79" name="Shape 179"/>
            <p:cNvCxnSpPr/>
            <p:nvPr/>
          </p:nvCxnSpPr>
          <p:spPr>
            <a:xfrm rot="2280000" flipH="1">
              <a:off x="11474058" y="11315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0" name="Shape 180"/>
            <p:cNvCxnSpPr/>
            <p:nvPr/>
          </p:nvCxnSpPr>
          <p:spPr>
            <a:xfrm rot="2400000" flipH="1">
              <a:off x="11583303" y="122179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1" name="Shape 181"/>
            <p:cNvCxnSpPr/>
            <p:nvPr/>
          </p:nvCxnSpPr>
          <p:spPr>
            <a:xfrm rot="2520000" flipH="1">
              <a:off x="11685344" y="132177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2" name="Shape 182"/>
            <p:cNvCxnSpPr/>
            <p:nvPr/>
          </p:nvCxnSpPr>
          <p:spPr>
            <a:xfrm rot="2700000" flipH="1">
              <a:off x="11787704" y="14176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3" name="Shape 183"/>
            <p:cNvCxnSpPr/>
            <p:nvPr/>
          </p:nvCxnSpPr>
          <p:spPr>
            <a:xfrm rot="2820000" flipH="1">
              <a:off x="11880859" y="15179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4" name="Shape 184"/>
            <p:cNvCxnSpPr/>
            <p:nvPr/>
          </p:nvCxnSpPr>
          <p:spPr>
            <a:xfrm rot="2940000" flipH="1">
              <a:off x="11969252" y="162743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5" name="Shape 185"/>
            <p:cNvCxnSpPr/>
            <p:nvPr/>
          </p:nvCxnSpPr>
          <p:spPr>
            <a:xfrm rot="3060000" flipH="1">
              <a:off x="12062016" y="173601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6" name="Shape 186"/>
            <p:cNvCxnSpPr/>
            <p:nvPr/>
          </p:nvCxnSpPr>
          <p:spPr>
            <a:xfrm flipH="1">
              <a:off x="12074680" y="1910249"/>
              <a:ext cx="117320" cy="82912"/>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7" name="Shape 187"/>
            <p:cNvCxnSpPr/>
            <p:nvPr/>
          </p:nvCxnSpPr>
          <p:spPr>
            <a:xfrm flipH="1">
              <a:off x="12149943" y="2083594"/>
              <a:ext cx="39676" cy="21436"/>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8" name="Shape 188"/>
            <p:cNvCxnSpPr/>
            <p:nvPr/>
          </p:nvCxnSpPr>
          <p:spPr>
            <a:xfrm rot="-180000" flipH="1">
              <a:off x="9127990" y="33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89" name="Shape 189"/>
            <p:cNvCxnSpPr/>
            <p:nvPr/>
          </p:nvCxnSpPr>
          <p:spPr>
            <a:xfrm rot="-300000" flipH="1">
              <a:off x="8987576" y="33663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0" name="Shape 190"/>
            <p:cNvCxnSpPr/>
            <p:nvPr/>
          </p:nvCxnSpPr>
          <p:spPr>
            <a:xfrm rot="-420000" flipH="1">
              <a:off x="8844859" y="35117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1" name="Shape 191"/>
            <p:cNvCxnSpPr/>
            <p:nvPr/>
          </p:nvCxnSpPr>
          <p:spPr>
            <a:xfrm rot="-540000" flipH="1">
              <a:off x="8706904" y="3657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2" name="Shape 192"/>
            <p:cNvCxnSpPr/>
            <p:nvPr/>
          </p:nvCxnSpPr>
          <p:spPr>
            <a:xfrm rot="-720000" flipH="1">
              <a:off x="8568008" y="38789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3" name="Shape 193"/>
            <p:cNvCxnSpPr/>
            <p:nvPr/>
          </p:nvCxnSpPr>
          <p:spPr>
            <a:xfrm rot="-840000" flipH="1">
              <a:off x="8429112" y="4100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4" name="Shape 194"/>
            <p:cNvCxnSpPr/>
            <p:nvPr/>
          </p:nvCxnSpPr>
          <p:spPr>
            <a:xfrm rot="-960000" flipH="1">
              <a:off x="8294968" y="4462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5" name="Shape 195"/>
            <p:cNvCxnSpPr/>
            <p:nvPr/>
          </p:nvCxnSpPr>
          <p:spPr>
            <a:xfrm rot="-1080000" flipH="1">
              <a:off x="8160824" y="48237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6" name="Shape 196"/>
            <p:cNvCxnSpPr/>
            <p:nvPr/>
          </p:nvCxnSpPr>
          <p:spPr>
            <a:xfrm rot="-1260000" flipH="1">
              <a:off x="8027689" y="53184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7" name="Shape 197"/>
            <p:cNvCxnSpPr/>
            <p:nvPr/>
          </p:nvCxnSpPr>
          <p:spPr>
            <a:xfrm rot="-1380000" flipH="1">
              <a:off x="7894554" y="58132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8" name="Shape 198"/>
            <p:cNvCxnSpPr/>
            <p:nvPr/>
          </p:nvCxnSpPr>
          <p:spPr>
            <a:xfrm rot="-1500000" flipH="1">
              <a:off x="7761419" y="63079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199" name="Shape 199"/>
            <p:cNvCxnSpPr/>
            <p:nvPr/>
          </p:nvCxnSpPr>
          <p:spPr>
            <a:xfrm rot="-1620000" flipH="1">
              <a:off x="7636645" y="68980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0" name="Shape 200"/>
            <p:cNvCxnSpPr/>
            <p:nvPr/>
          </p:nvCxnSpPr>
          <p:spPr>
            <a:xfrm rot="-1800000" flipH="1">
              <a:off x="7511871" y="75119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1" name="Shape 201"/>
            <p:cNvCxnSpPr/>
            <p:nvPr/>
          </p:nvCxnSpPr>
          <p:spPr>
            <a:xfrm rot="-1920000" flipH="1">
              <a:off x="7387899" y="81977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2" name="Shape 202"/>
            <p:cNvCxnSpPr/>
            <p:nvPr/>
          </p:nvCxnSpPr>
          <p:spPr>
            <a:xfrm rot="-2040000" flipH="1">
              <a:off x="7268530" y="89316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3" name="Shape 203"/>
            <p:cNvCxnSpPr/>
            <p:nvPr/>
          </p:nvCxnSpPr>
          <p:spPr>
            <a:xfrm rot="-2160000" flipH="1">
              <a:off x="7152030" y="97658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4" name="Shape 204"/>
            <p:cNvCxnSpPr/>
            <p:nvPr/>
          </p:nvCxnSpPr>
          <p:spPr>
            <a:xfrm rot="-2340000" flipH="1">
              <a:off x="7041695" y="106002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5" name="Shape 205"/>
            <p:cNvCxnSpPr/>
            <p:nvPr/>
          </p:nvCxnSpPr>
          <p:spPr>
            <a:xfrm rot="-2460000" flipH="1">
              <a:off x="6931360" y="114346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6" name="Shape 206"/>
            <p:cNvCxnSpPr/>
            <p:nvPr/>
          </p:nvCxnSpPr>
          <p:spPr>
            <a:xfrm rot="-2580000" flipH="1">
              <a:off x="6819070" y="123586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7" name="Shape 207"/>
            <p:cNvCxnSpPr/>
            <p:nvPr/>
          </p:nvCxnSpPr>
          <p:spPr>
            <a:xfrm rot="-2700000" flipH="1">
              <a:off x="6721359" y="133274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8" name="Shape 208"/>
            <p:cNvCxnSpPr/>
            <p:nvPr/>
          </p:nvCxnSpPr>
          <p:spPr>
            <a:xfrm rot="-2880000" flipH="1">
              <a:off x="6617467" y="1429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09" name="Shape 209"/>
            <p:cNvCxnSpPr/>
            <p:nvPr/>
          </p:nvCxnSpPr>
          <p:spPr>
            <a:xfrm rot="-3000000" flipH="1">
              <a:off x="6520032" y="15272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0" name="Shape 210"/>
            <p:cNvCxnSpPr/>
            <p:nvPr/>
          </p:nvCxnSpPr>
          <p:spPr>
            <a:xfrm rot="-3120000" flipH="1">
              <a:off x="6429579" y="16416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1" name="Shape 211"/>
            <p:cNvCxnSpPr/>
            <p:nvPr/>
          </p:nvCxnSpPr>
          <p:spPr>
            <a:xfrm rot="-3240000" flipH="1">
              <a:off x="6340532" y="17504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2" name="Shape 212"/>
            <p:cNvCxnSpPr/>
            <p:nvPr/>
          </p:nvCxnSpPr>
          <p:spPr>
            <a:xfrm rot="-3420000" flipH="1">
              <a:off x="6261757" y="18601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3" name="Shape 213"/>
            <p:cNvCxnSpPr/>
            <p:nvPr/>
          </p:nvCxnSpPr>
          <p:spPr>
            <a:xfrm rot="-3540000" flipH="1">
              <a:off x="6184144" y="197961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4" name="Shape 214"/>
            <p:cNvCxnSpPr/>
            <p:nvPr/>
          </p:nvCxnSpPr>
          <p:spPr>
            <a:xfrm rot="-3660000" flipH="1">
              <a:off x="6106531" y="20990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5" name="Shape 215"/>
            <p:cNvCxnSpPr/>
            <p:nvPr/>
          </p:nvCxnSpPr>
          <p:spPr>
            <a:xfrm rot="-3780000" flipH="1">
              <a:off x="6043206" y="222255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6" name="Shape 216"/>
            <p:cNvCxnSpPr/>
            <p:nvPr/>
          </p:nvCxnSpPr>
          <p:spPr>
            <a:xfrm rot="-3960000" flipH="1">
              <a:off x="5978913" y="234430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7" name="Shape 217"/>
            <p:cNvCxnSpPr/>
            <p:nvPr/>
          </p:nvCxnSpPr>
          <p:spPr>
            <a:xfrm rot="-4080000" flipH="1">
              <a:off x="5912438" y="24706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8" name="Shape 218"/>
            <p:cNvCxnSpPr/>
            <p:nvPr/>
          </p:nvCxnSpPr>
          <p:spPr>
            <a:xfrm rot="-4200000" flipH="1">
              <a:off x="5858875" y="2600922"/>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19" name="Shape 219"/>
            <p:cNvCxnSpPr/>
            <p:nvPr/>
          </p:nvCxnSpPr>
          <p:spPr>
            <a:xfrm rot="-4320000" flipH="1">
              <a:off x="5808182" y="273404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0" name="Shape 220"/>
            <p:cNvCxnSpPr/>
            <p:nvPr/>
          </p:nvCxnSpPr>
          <p:spPr>
            <a:xfrm rot="-4500000" flipH="1">
              <a:off x="5773263" y="286686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1" name="Shape 221"/>
            <p:cNvCxnSpPr/>
            <p:nvPr/>
          </p:nvCxnSpPr>
          <p:spPr>
            <a:xfrm rot="-4620000" flipH="1">
              <a:off x="5735963" y="300206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2" name="Shape 222"/>
            <p:cNvCxnSpPr/>
            <p:nvPr/>
          </p:nvCxnSpPr>
          <p:spPr>
            <a:xfrm rot="-4740000" flipH="1">
              <a:off x="5700105" y="313891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3" name="Shape 223"/>
            <p:cNvCxnSpPr/>
            <p:nvPr/>
          </p:nvCxnSpPr>
          <p:spPr>
            <a:xfrm rot="-4860000" flipH="1">
              <a:off x="5665939" y="3275489"/>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4" name="Shape 224"/>
            <p:cNvCxnSpPr/>
            <p:nvPr/>
          </p:nvCxnSpPr>
          <p:spPr>
            <a:xfrm rot="-5040000" flipH="1">
              <a:off x="5644476" y="341425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5" name="Shape 225"/>
            <p:cNvCxnSpPr/>
            <p:nvPr/>
          </p:nvCxnSpPr>
          <p:spPr>
            <a:xfrm rot="-5160000" flipH="1">
              <a:off x="5626530" y="355462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6" name="Shape 226"/>
            <p:cNvCxnSpPr/>
            <p:nvPr/>
          </p:nvCxnSpPr>
          <p:spPr>
            <a:xfrm rot="-5280000" flipH="1">
              <a:off x="5616429" y="3691831"/>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7" name="Shape 227"/>
            <p:cNvCxnSpPr/>
            <p:nvPr/>
          </p:nvCxnSpPr>
          <p:spPr>
            <a:xfrm rot="-5400000" flipH="1">
              <a:off x="5611319" y="38353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8" name="Shape 228"/>
            <p:cNvCxnSpPr/>
            <p:nvPr/>
          </p:nvCxnSpPr>
          <p:spPr>
            <a:xfrm rot="-5580000" flipH="1">
              <a:off x="5608540" y="3975726"/>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29" name="Shape 229"/>
            <p:cNvCxnSpPr/>
            <p:nvPr/>
          </p:nvCxnSpPr>
          <p:spPr>
            <a:xfrm rot="-5700000" flipH="1">
              <a:off x="5605761" y="411607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0" name="Shape 230"/>
            <p:cNvCxnSpPr/>
            <p:nvPr/>
          </p:nvCxnSpPr>
          <p:spPr>
            <a:xfrm rot="-5820000" flipH="1">
              <a:off x="5624195" y="425421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1" name="Shape 231"/>
            <p:cNvCxnSpPr/>
            <p:nvPr/>
          </p:nvCxnSpPr>
          <p:spPr>
            <a:xfrm rot="-5940000" flipH="1">
              <a:off x="5642629" y="43923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2" name="Shape 232"/>
            <p:cNvCxnSpPr/>
            <p:nvPr/>
          </p:nvCxnSpPr>
          <p:spPr>
            <a:xfrm rot="-6120000" flipH="1">
              <a:off x="5654818" y="4536385"/>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3" name="Shape 233"/>
            <p:cNvCxnSpPr/>
            <p:nvPr/>
          </p:nvCxnSpPr>
          <p:spPr>
            <a:xfrm rot="-6240000" flipH="1">
              <a:off x="5684446" y="467136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4" name="Shape 234"/>
            <p:cNvCxnSpPr/>
            <p:nvPr/>
          </p:nvCxnSpPr>
          <p:spPr>
            <a:xfrm rot="-6360000" flipH="1">
              <a:off x="5714074" y="4808730"/>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5" name="Shape 235"/>
            <p:cNvCxnSpPr/>
            <p:nvPr/>
          </p:nvCxnSpPr>
          <p:spPr>
            <a:xfrm rot="-6480000" flipH="1">
              <a:off x="5748464" y="4948474"/>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6" name="Shape 236"/>
            <p:cNvCxnSpPr/>
            <p:nvPr/>
          </p:nvCxnSpPr>
          <p:spPr>
            <a:xfrm rot="-6660000" flipH="1">
              <a:off x="5792091" y="5077607"/>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7" name="Shape 237"/>
            <p:cNvCxnSpPr/>
            <p:nvPr/>
          </p:nvCxnSpPr>
          <p:spPr>
            <a:xfrm rot="-6780000" flipH="1">
              <a:off x="5847441" y="5211223"/>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8" name="Shape 238"/>
            <p:cNvCxnSpPr/>
            <p:nvPr/>
          </p:nvCxnSpPr>
          <p:spPr>
            <a:xfrm rot="-6900000" flipH="1">
              <a:off x="5900410" y="5342458"/>
              <a:ext cx="3394" cy="182880"/>
            </a:xfrm>
            <a:prstGeom prst="straightConnector1">
              <a:avLst/>
            </a:prstGeom>
            <a:noFill/>
            <a:ln w="9525" cap="rnd" cmpd="sng">
              <a:solidFill>
                <a:srgbClr val="FFFFFF">
                  <a:alpha val="29803"/>
                </a:srgbClr>
              </a:solidFill>
              <a:prstDash val="solid"/>
              <a:round/>
              <a:headEnd type="none" w="sm" len="sm"/>
              <a:tailEnd type="none" w="sm" len="sm"/>
            </a:ln>
          </p:spPr>
        </p:cxnSp>
        <p:cxnSp>
          <p:nvCxnSpPr>
            <p:cNvPr id="239" name="Shape 239"/>
            <p:cNvCxnSpPr/>
            <p:nvPr/>
          </p:nvCxnSpPr>
          <p:spPr>
            <a:xfrm rot="-7020000" flipH="1">
              <a:off x="5955760" y="5473693"/>
              <a:ext cx="3394" cy="182880"/>
            </a:xfrm>
            <a:prstGeom prst="straightConnector1">
              <a:avLst/>
            </a:prstGeom>
            <a:noFill/>
            <a:ln w="9525" cap="rnd" cmpd="sng">
              <a:solidFill>
                <a:srgbClr val="FFFFFF">
                  <a:alpha val="29803"/>
                </a:srgbClr>
              </a:solidFill>
              <a:prstDash val="solid"/>
              <a:round/>
              <a:headEnd type="none" w="sm" len="sm"/>
              <a:tailEnd type="none" w="sm" len="sm"/>
            </a:ln>
          </p:spPr>
        </p:cxnSp>
      </p:grpSp>
      <p:pic>
        <p:nvPicPr>
          <p:cNvPr id="240" name="Shape 240"/>
          <p:cNvPicPr preferRelativeResize="0"/>
          <p:nvPr/>
        </p:nvPicPr>
        <p:blipFill rotWithShape="1">
          <a:blip r:embed="rId5">
            <a:alphaModFix/>
          </a:blip>
          <a:srcRect r="7726" b="2"/>
          <a:stretch/>
        </p:blipFill>
        <p:spPr>
          <a:xfrm>
            <a:off x="6664679" y="2692831"/>
            <a:ext cx="5124328" cy="2693336"/>
          </a:xfrm>
          <a:prstGeom prst="rect">
            <a:avLst/>
          </a:prstGeom>
          <a:noFill/>
          <a:ln>
            <a:noFill/>
          </a:ln>
        </p:spPr>
      </p:pic>
      <p:sp>
        <p:nvSpPr>
          <p:cNvPr id="241" name="Shape 241"/>
          <p:cNvSpPr txBox="1">
            <a:spLocks noGrp="1"/>
          </p:cNvSpPr>
          <p:nvPr>
            <p:ph type="ctrTitle"/>
          </p:nvPr>
        </p:nvSpPr>
        <p:spPr>
          <a:xfrm>
            <a:off x="486876" y="1305029"/>
            <a:ext cx="4824882" cy="3705013"/>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FFFFFF"/>
              </a:buClr>
              <a:buSzPts val="3700"/>
              <a:buFont typeface="Carme"/>
              <a:buNone/>
            </a:pPr>
            <a:r>
              <a:rPr lang="en-US" sz="3700" u="none" strike="noStrike" cap="none" dirty="0">
                <a:solidFill>
                  <a:srgbClr val="FFFFFF"/>
                </a:solidFill>
                <a:ea typeface="Carme"/>
                <a:sym typeface="Carme"/>
              </a:rPr>
              <a:t>SCIENTISTS USE AI TO PREDICT BIOLOGICAL AGE BASED ON SMARTPHONE AND WEARABLES DATA</a:t>
            </a:r>
            <a:endParaRPr dirty="0"/>
          </a:p>
        </p:txBody>
      </p:sp>
      <p:sp>
        <p:nvSpPr>
          <p:cNvPr id="242" name="Shape 242"/>
          <p:cNvSpPr txBox="1">
            <a:spLocks noGrp="1"/>
          </p:cNvSpPr>
          <p:nvPr>
            <p:ph type="subTitle" idx="1"/>
          </p:nvPr>
        </p:nvSpPr>
        <p:spPr>
          <a:xfrm>
            <a:off x="-2466713" y="6487020"/>
            <a:ext cx="4513792" cy="91440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1800"/>
              <a:buFont typeface="Arial"/>
              <a:buNone/>
            </a:pPr>
            <a:r>
              <a:rPr lang="en-US" sz="1800" u="none" strike="noStrike" cap="none" dirty="0">
                <a:solidFill>
                  <a:srgbClr val="FFFFFF"/>
                </a:solidFill>
                <a:ea typeface="Carme"/>
                <a:sym typeface="Carme"/>
              </a:rPr>
              <a:t>HERMMY WANG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page7image1828704"/>
          <p:cNvPicPr preferRelativeResize="0"/>
          <p:nvPr/>
        </p:nvPicPr>
        <p:blipFill rotWithShape="1">
          <a:blip r:embed="rId3">
            <a:alphaModFix/>
          </a:blip>
          <a:srcRect/>
          <a:stretch/>
        </p:blipFill>
        <p:spPr>
          <a:xfrm>
            <a:off x="9093827" y="-29633"/>
            <a:ext cx="2183579" cy="6887633"/>
          </a:xfrm>
          <a:prstGeom prst="rect">
            <a:avLst/>
          </a:prstGeom>
          <a:noFill/>
          <a:ln>
            <a:noFill/>
          </a:ln>
        </p:spPr>
      </p:pic>
      <p:sp>
        <p:nvSpPr>
          <p:cNvPr id="310" name="Shape 310"/>
          <p:cNvSpPr/>
          <p:nvPr/>
        </p:nvSpPr>
        <p:spPr>
          <a:xfrm>
            <a:off x="8847644" y="484252"/>
            <a:ext cx="216781" cy="3871913"/>
          </a:xfrm>
          <a:prstGeom prst="leftBracket">
            <a:avLst>
              <a:gd name="adj" fmla="val 8333"/>
            </a:avLst>
          </a:pr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sp>
        <p:nvSpPr>
          <p:cNvPr id="311" name="Shape 311"/>
          <p:cNvSpPr/>
          <p:nvPr/>
        </p:nvSpPr>
        <p:spPr>
          <a:xfrm>
            <a:off x="8847644" y="4602453"/>
            <a:ext cx="216781" cy="1798347"/>
          </a:xfrm>
          <a:prstGeom prst="leftBracket">
            <a:avLst>
              <a:gd name="adj" fmla="val 8333"/>
            </a:avLst>
          </a:prstGeom>
          <a:no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cxnSp>
        <p:nvCxnSpPr>
          <p:cNvPr id="312" name="Shape 312"/>
          <p:cNvCxnSpPr/>
          <p:nvPr/>
        </p:nvCxnSpPr>
        <p:spPr>
          <a:xfrm flipH="1">
            <a:off x="4504127" y="170479"/>
            <a:ext cx="4589700" cy="1150800"/>
          </a:xfrm>
          <a:prstGeom prst="bentConnector3">
            <a:avLst>
              <a:gd name="adj1" fmla="val 50000"/>
            </a:avLst>
          </a:prstGeom>
          <a:noFill/>
          <a:ln w="28575" cap="flat" cmpd="sng">
            <a:solidFill>
              <a:schemeClr val="lt1"/>
            </a:solidFill>
            <a:prstDash val="solid"/>
            <a:round/>
            <a:headEnd type="none" w="sm" len="sm"/>
            <a:tailEnd type="triangle" w="med" len="med"/>
          </a:ln>
        </p:spPr>
      </p:cxnSp>
      <p:cxnSp>
        <p:nvCxnSpPr>
          <p:cNvPr id="313" name="Shape 313"/>
          <p:cNvCxnSpPr/>
          <p:nvPr/>
        </p:nvCxnSpPr>
        <p:spPr>
          <a:xfrm rot="10800000">
            <a:off x="3053027" y="5083577"/>
            <a:ext cx="6040800" cy="1657800"/>
          </a:xfrm>
          <a:prstGeom prst="bentConnector3">
            <a:avLst>
              <a:gd name="adj1" fmla="val 93392"/>
            </a:avLst>
          </a:prstGeom>
          <a:noFill/>
          <a:ln w="28575" cap="flat" cmpd="sng">
            <a:solidFill>
              <a:schemeClr val="lt1"/>
            </a:solidFill>
            <a:prstDash val="solid"/>
            <a:round/>
            <a:headEnd type="none" w="sm" len="sm"/>
            <a:tailEnd type="triangle" w="med" len="med"/>
          </a:ln>
        </p:spPr>
      </p:cxnSp>
      <p:cxnSp>
        <p:nvCxnSpPr>
          <p:cNvPr id="314" name="Shape 314"/>
          <p:cNvCxnSpPr/>
          <p:nvPr/>
        </p:nvCxnSpPr>
        <p:spPr>
          <a:xfrm rot="10800000">
            <a:off x="7445060" y="3084214"/>
            <a:ext cx="1402586" cy="0"/>
          </a:xfrm>
          <a:prstGeom prst="straightConnector1">
            <a:avLst/>
          </a:prstGeom>
          <a:noFill/>
          <a:ln w="28575" cap="flat" cmpd="sng">
            <a:solidFill>
              <a:schemeClr val="lt1"/>
            </a:solidFill>
            <a:prstDash val="solid"/>
            <a:round/>
            <a:headEnd type="none" w="sm" len="sm"/>
            <a:tailEnd type="triangle" w="med" len="med"/>
          </a:ln>
        </p:spPr>
      </p:cxnSp>
      <p:sp>
        <p:nvSpPr>
          <p:cNvPr id="315" name="Shape 315"/>
          <p:cNvSpPr txBox="1"/>
          <p:nvPr/>
        </p:nvSpPr>
        <p:spPr>
          <a:xfrm>
            <a:off x="734861" y="640298"/>
            <a:ext cx="3769406" cy="110799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u="none" strike="noStrike" cap="none" dirty="0">
                <a:solidFill>
                  <a:schemeClr val="lt1"/>
                </a:solidFill>
                <a:latin typeface="Futura Medium" panose="020B0602020204020303" pitchFamily="34" charset="-79"/>
                <a:ea typeface="Carme"/>
                <a:cs typeface="Futura Medium" panose="020B0602020204020303" pitchFamily="34" charset="-79"/>
                <a:sym typeface="Carme"/>
              </a:rPr>
              <a:t>Input</a:t>
            </a:r>
            <a:endParaRPr dirty="0"/>
          </a:p>
          <a:p>
            <a:pPr marL="0" marR="0" lvl="0" indent="0" algn="l" rtl="0">
              <a:spcBef>
                <a:spcPts val="0"/>
              </a:spcBef>
              <a:spcAft>
                <a:spcPts val="0"/>
              </a:spcAft>
              <a:buNone/>
            </a:pPr>
            <a:r>
              <a:rPr lang="en-US" sz="1400" dirty="0">
                <a:solidFill>
                  <a:srgbClr val="D8D8D8"/>
                </a:solidFill>
                <a:latin typeface="Futura Medium" panose="020B0602020204020303" pitchFamily="34" charset="-79"/>
                <a:ea typeface="Carme"/>
                <a:cs typeface="Futura Medium" panose="020B0602020204020303" pitchFamily="34" charset="-79"/>
                <a:sym typeface="Carme"/>
              </a:rPr>
              <a:t>Physical activity data recorded by wearable devices. Each record is a vector of 10080 values representing activity counts.</a:t>
            </a:r>
            <a:endParaRPr dirty="0"/>
          </a:p>
        </p:txBody>
      </p:sp>
      <p:sp>
        <p:nvSpPr>
          <p:cNvPr id="316" name="Shape 316"/>
          <p:cNvSpPr txBox="1"/>
          <p:nvPr/>
        </p:nvSpPr>
        <p:spPr>
          <a:xfrm>
            <a:off x="3753589" y="2637938"/>
            <a:ext cx="3691468" cy="89255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Convolution</a:t>
            </a:r>
            <a:endParaRPr dirty="0"/>
          </a:p>
          <a:p>
            <a:pPr marL="0" marR="0" lvl="0" indent="0" algn="l" rtl="0">
              <a:spcBef>
                <a:spcPts val="0"/>
              </a:spcBef>
              <a:spcAft>
                <a:spcPts val="0"/>
              </a:spcAft>
              <a:buNone/>
            </a:pPr>
            <a:r>
              <a:rPr lang="en-US" sz="1400" dirty="0">
                <a:solidFill>
                  <a:srgbClr val="D8D8D8"/>
                </a:solidFill>
                <a:latin typeface="Futura Medium" panose="020B0602020204020303" pitchFamily="34" charset="-79"/>
                <a:ea typeface="Carme"/>
                <a:cs typeface="Futura Medium" panose="020B0602020204020303" pitchFamily="34" charset="-79"/>
                <a:sym typeface="Carme"/>
              </a:rPr>
              <a:t>4 Convolution layers followed by </a:t>
            </a:r>
            <a:r>
              <a:rPr lang="en-US" sz="1400" dirty="0" err="1">
                <a:solidFill>
                  <a:srgbClr val="D8D8D8"/>
                </a:solidFill>
                <a:latin typeface="Futura Medium" panose="020B0602020204020303" pitchFamily="34" charset="-79"/>
                <a:ea typeface="Carme"/>
                <a:cs typeface="Futura Medium" panose="020B0602020204020303" pitchFamily="34" charset="-79"/>
                <a:sym typeface="Carme"/>
              </a:rPr>
              <a:t>ReLU</a:t>
            </a:r>
            <a:r>
              <a:rPr lang="en-US" sz="1400" dirty="0">
                <a:solidFill>
                  <a:srgbClr val="D8D8D8"/>
                </a:solidFill>
                <a:latin typeface="Futura Medium" panose="020B0602020204020303" pitchFamily="34" charset="-79"/>
                <a:ea typeface="Carme"/>
                <a:cs typeface="Futura Medium" panose="020B0602020204020303" pitchFamily="34" charset="-79"/>
                <a:sym typeface="Carme"/>
              </a:rPr>
              <a:t> activation and max pooling.</a:t>
            </a:r>
            <a:endParaRPr dirty="0"/>
          </a:p>
        </p:txBody>
      </p:sp>
      <p:sp>
        <p:nvSpPr>
          <p:cNvPr id="317" name="Shape 317"/>
          <p:cNvSpPr txBox="1"/>
          <p:nvPr/>
        </p:nvSpPr>
        <p:spPr>
          <a:xfrm>
            <a:off x="3753589" y="4191016"/>
            <a:ext cx="3691468" cy="89255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Classification</a:t>
            </a:r>
            <a:endParaRPr dirty="0"/>
          </a:p>
          <a:p>
            <a:pPr marL="0" marR="0" lvl="0" indent="0" algn="l" rtl="0">
              <a:spcBef>
                <a:spcPts val="0"/>
              </a:spcBef>
              <a:spcAft>
                <a:spcPts val="0"/>
              </a:spcAft>
              <a:buNone/>
            </a:pPr>
            <a:r>
              <a:rPr lang="en-US" sz="1400" dirty="0">
                <a:solidFill>
                  <a:srgbClr val="D8D8D8"/>
                </a:solidFill>
                <a:latin typeface="Futura Medium" panose="020B0602020204020303" pitchFamily="34" charset="-79"/>
                <a:ea typeface="Carme"/>
                <a:cs typeface="Futura Medium" panose="020B0602020204020303" pitchFamily="34" charset="-79"/>
                <a:sym typeface="Carme"/>
              </a:rPr>
              <a:t>2 Fully connected layers followed by </a:t>
            </a:r>
            <a:r>
              <a:rPr lang="en-US" sz="1400" dirty="0" err="1">
                <a:solidFill>
                  <a:srgbClr val="D8D8D8"/>
                </a:solidFill>
                <a:latin typeface="Futura Medium" panose="020B0602020204020303" pitchFamily="34" charset="-79"/>
                <a:ea typeface="Carme"/>
                <a:cs typeface="Futura Medium" panose="020B0602020204020303" pitchFamily="34" charset="-79"/>
                <a:sym typeface="Carme"/>
              </a:rPr>
              <a:t>ReLu</a:t>
            </a:r>
            <a:r>
              <a:rPr lang="en-US" sz="1400" dirty="0">
                <a:solidFill>
                  <a:srgbClr val="D8D8D8"/>
                </a:solidFill>
                <a:latin typeface="Futura Medium" panose="020B0602020204020303" pitchFamily="34" charset="-79"/>
                <a:ea typeface="Carme"/>
                <a:cs typeface="Futura Medium" panose="020B0602020204020303" pitchFamily="34" charset="-79"/>
                <a:sym typeface="Carme"/>
              </a:rPr>
              <a:t> activation and dropout regularization.</a:t>
            </a:r>
            <a:endParaRPr dirty="0"/>
          </a:p>
        </p:txBody>
      </p:sp>
      <p:cxnSp>
        <p:nvCxnSpPr>
          <p:cNvPr id="318" name="Shape 318"/>
          <p:cNvCxnSpPr>
            <a:stCxn id="311" idx="1"/>
          </p:cNvCxnSpPr>
          <p:nvPr/>
        </p:nvCxnSpPr>
        <p:spPr>
          <a:xfrm rot="10800000">
            <a:off x="7445144" y="4619027"/>
            <a:ext cx="1402500" cy="882600"/>
          </a:xfrm>
          <a:prstGeom prst="bentConnector3">
            <a:avLst>
              <a:gd name="adj1" fmla="val 50003"/>
            </a:avLst>
          </a:prstGeom>
          <a:noFill/>
          <a:ln w="28575" cap="flat" cmpd="sng">
            <a:solidFill>
              <a:schemeClr val="lt1"/>
            </a:solidFill>
            <a:prstDash val="solid"/>
            <a:round/>
            <a:headEnd type="none" w="sm" len="sm"/>
            <a:tailEnd type="triangle" w="med" len="med"/>
          </a:ln>
        </p:spPr>
      </p:cxnSp>
      <p:grpSp>
        <p:nvGrpSpPr>
          <p:cNvPr id="319" name="Shape 319"/>
          <p:cNvGrpSpPr/>
          <p:nvPr/>
        </p:nvGrpSpPr>
        <p:grpSpPr>
          <a:xfrm>
            <a:off x="787102" y="2336685"/>
            <a:ext cx="2241860" cy="4038959"/>
            <a:chOff x="407472" y="2420208"/>
            <a:chExt cx="2241860" cy="4038959"/>
          </a:xfrm>
        </p:grpSpPr>
        <p:sp>
          <p:nvSpPr>
            <p:cNvPr id="320" name="Shape 320"/>
            <p:cNvSpPr txBox="1"/>
            <p:nvPr/>
          </p:nvSpPr>
          <p:spPr>
            <a:xfrm>
              <a:off x="407472" y="2420208"/>
              <a:ext cx="2241860" cy="4038959"/>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Output</a:t>
              </a:r>
              <a:endParaRPr sz="2800" dirty="0">
                <a:solidFill>
                  <a:schemeClr val="lt1"/>
                </a:solidFill>
                <a:latin typeface="Futura Medium" panose="020B0602020204020303" pitchFamily="34" charset="-79"/>
                <a:ea typeface="Carme"/>
                <a:cs typeface="Futura Medium" panose="020B0602020204020303" pitchFamily="34" charset="-79"/>
                <a:sym typeface="Carme"/>
              </a:endParaRPr>
            </a:p>
            <a:p>
              <a:pPr marL="0" marR="0" lvl="0" indent="0" algn="l" rtl="0">
                <a:spcBef>
                  <a:spcPts val="0"/>
                </a:spcBef>
                <a:spcAft>
                  <a:spcPts val="0"/>
                </a:spcAft>
                <a:buNone/>
              </a:pPr>
              <a:r>
                <a:rPr lang="en-US" sz="1400" dirty="0">
                  <a:solidFill>
                    <a:srgbClr val="D8D8D8"/>
                  </a:solidFill>
                  <a:latin typeface="Futura Medium" panose="020B0602020204020303" pitchFamily="34" charset="-79"/>
                  <a:ea typeface="Carme"/>
                  <a:cs typeface="Futura Medium" panose="020B0602020204020303" pitchFamily="34" charset="-79"/>
                  <a:sym typeface="Carme"/>
                </a:rPr>
                <a:t>The predicted age.</a:t>
              </a:r>
              <a:endParaRPr dirty="0"/>
            </a:p>
          </p:txBody>
        </p:sp>
        <p:pic>
          <p:nvPicPr>
            <p:cNvPr id="321" name="Shape 321"/>
            <p:cNvPicPr preferRelativeResize="0"/>
            <p:nvPr/>
          </p:nvPicPr>
          <p:blipFill rotWithShape="1">
            <a:blip r:embed="rId4">
              <a:alphaModFix/>
            </a:blip>
            <a:srcRect t="4419"/>
            <a:stretch/>
          </p:blipFill>
          <p:spPr>
            <a:xfrm>
              <a:off x="620557" y="3140376"/>
              <a:ext cx="1853419" cy="315094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descr="page7image1828704"/>
          <p:cNvPicPr preferRelativeResize="0"/>
          <p:nvPr/>
        </p:nvPicPr>
        <p:blipFill rotWithShape="1">
          <a:blip r:embed="rId3">
            <a:alphaModFix/>
          </a:blip>
          <a:srcRect t="5042" b="78664"/>
          <a:stretch/>
        </p:blipFill>
        <p:spPr>
          <a:xfrm>
            <a:off x="7054797" y="3492274"/>
            <a:ext cx="4731089" cy="2431473"/>
          </a:xfrm>
          <a:prstGeom prst="rect">
            <a:avLst/>
          </a:prstGeom>
          <a:noFill/>
          <a:ln>
            <a:noFill/>
          </a:ln>
        </p:spPr>
      </p:pic>
      <p:cxnSp>
        <p:nvCxnSpPr>
          <p:cNvPr id="327" name="Shape 327"/>
          <p:cNvCxnSpPr/>
          <p:nvPr/>
        </p:nvCxnSpPr>
        <p:spPr>
          <a:xfrm rot="-5400000">
            <a:off x="7942902" y="3111944"/>
            <a:ext cx="1910400" cy="959400"/>
          </a:xfrm>
          <a:prstGeom prst="bentConnector3">
            <a:avLst>
              <a:gd name="adj1" fmla="val 76323"/>
            </a:avLst>
          </a:prstGeom>
          <a:noFill/>
          <a:ln w="28575" cap="flat" cmpd="sng">
            <a:solidFill>
              <a:schemeClr val="lt1"/>
            </a:solidFill>
            <a:prstDash val="solid"/>
            <a:round/>
            <a:headEnd type="none" w="sm" len="sm"/>
            <a:tailEnd type="triangle" w="med" len="med"/>
          </a:ln>
        </p:spPr>
      </p:cxnSp>
      <p:sp>
        <p:nvSpPr>
          <p:cNvPr id="328" name="Shape 328"/>
          <p:cNvSpPr txBox="1"/>
          <p:nvPr/>
        </p:nvSpPr>
        <p:spPr>
          <a:xfrm>
            <a:off x="112807" y="3904775"/>
            <a:ext cx="4977455" cy="2834817"/>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Max pooling</a:t>
            </a:r>
            <a:endParaRPr dirty="0"/>
          </a:p>
          <a:p>
            <a:pPr marL="0" marR="0" lvl="0" indent="0" algn="l" rtl="0">
              <a:spcBef>
                <a:spcPts val="0"/>
              </a:spcBef>
              <a:spcAft>
                <a:spcPts val="0"/>
              </a:spcAft>
              <a:buNone/>
            </a:pPr>
            <a:r>
              <a:rPr lang="en-US" sz="1400" dirty="0">
                <a:solidFill>
                  <a:srgbClr val="D8D8D8"/>
                </a:solidFill>
                <a:latin typeface="Futura Medium" panose="020B0602020204020303" pitchFamily="34" charset="-79"/>
                <a:ea typeface="Carme"/>
                <a:cs typeface="Futura Medium" panose="020B0602020204020303" pitchFamily="34" charset="-79"/>
                <a:sym typeface="Carme"/>
              </a:rPr>
              <a:t>Make the input representations smaller and more manageable.</a:t>
            </a:r>
            <a:endParaRPr dirty="0"/>
          </a:p>
          <a:p>
            <a:pPr marL="0" marR="0" lvl="0" indent="0" algn="l" rtl="0">
              <a:spcBef>
                <a:spcPts val="0"/>
              </a:spcBef>
              <a:spcAft>
                <a:spcPts val="0"/>
              </a:spcAft>
              <a:buNone/>
            </a:pPr>
            <a:endParaRPr sz="1800" dirty="0">
              <a:solidFill>
                <a:schemeClr val="lt1"/>
              </a:solidFill>
              <a:latin typeface="Futura Medium" panose="020B0602020204020303" pitchFamily="34" charset="-79"/>
              <a:ea typeface="Carme"/>
              <a:cs typeface="Futura Medium" panose="020B0602020204020303" pitchFamily="34" charset="-79"/>
              <a:sym typeface="Carme"/>
            </a:endParaRPr>
          </a:p>
        </p:txBody>
      </p:sp>
      <p:pic>
        <p:nvPicPr>
          <p:cNvPr id="329" name="Shape 329"/>
          <p:cNvPicPr preferRelativeResize="0"/>
          <p:nvPr/>
        </p:nvPicPr>
        <p:blipFill rotWithShape="1">
          <a:blip r:embed="rId4">
            <a:alphaModFix/>
          </a:blip>
          <a:srcRect t="42170" b="10864"/>
          <a:stretch/>
        </p:blipFill>
        <p:spPr>
          <a:xfrm>
            <a:off x="316565" y="4784210"/>
            <a:ext cx="4539457" cy="1816935"/>
          </a:xfrm>
          <a:prstGeom prst="rect">
            <a:avLst/>
          </a:prstGeom>
          <a:noFill/>
          <a:ln>
            <a:noFill/>
          </a:ln>
        </p:spPr>
      </p:pic>
      <p:grpSp>
        <p:nvGrpSpPr>
          <p:cNvPr id="330" name="Shape 330"/>
          <p:cNvGrpSpPr/>
          <p:nvPr/>
        </p:nvGrpSpPr>
        <p:grpSpPr>
          <a:xfrm>
            <a:off x="200151" y="328496"/>
            <a:ext cx="7244131" cy="2585323"/>
            <a:chOff x="200151" y="264996"/>
            <a:chExt cx="7244131" cy="2585323"/>
          </a:xfrm>
        </p:grpSpPr>
        <p:sp>
          <p:nvSpPr>
            <p:cNvPr id="331" name="Shape 331"/>
            <p:cNvSpPr txBox="1"/>
            <p:nvPr/>
          </p:nvSpPr>
          <p:spPr>
            <a:xfrm>
              <a:off x="200151" y="264996"/>
              <a:ext cx="7244131" cy="258532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32" name="Shape 332"/>
            <p:cNvSpPr txBox="1"/>
            <p:nvPr/>
          </p:nvSpPr>
          <p:spPr>
            <a:xfrm>
              <a:off x="249320" y="466831"/>
              <a:ext cx="3903644" cy="2031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Convolution layer</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A filter, or a feature detector, convolves the input and compute dot products.</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The output is a feature map, a matrix representation of input data.</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Learn the filter patterns on its own during the training process.</a:t>
              </a:r>
              <a:endParaRPr dirty="0"/>
            </a:p>
          </p:txBody>
        </p:sp>
        <p:pic>
          <p:nvPicPr>
            <p:cNvPr id="333" name="Shape 333"/>
            <p:cNvPicPr preferRelativeResize="0"/>
            <p:nvPr/>
          </p:nvPicPr>
          <p:blipFill rotWithShape="1">
            <a:blip r:embed="rId5">
              <a:alphaModFix/>
            </a:blip>
            <a:srcRect/>
            <a:stretch/>
          </p:blipFill>
          <p:spPr>
            <a:xfrm>
              <a:off x="4025963" y="339640"/>
              <a:ext cx="3354819" cy="2449145"/>
            </a:xfrm>
            <a:prstGeom prst="rect">
              <a:avLst/>
            </a:prstGeom>
            <a:noFill/>
            <a:ln>
              <a:noFill/>
            </a:ln>
          </p:spPr>
        </p:pic>
      </p:grpSp>
      <p:sp>
        <p:nvSpPr>
          <p:cNvPr id="334" name="Shape 334"/>
          <p:cNvSpPr txBox="1"/>
          <p:nvPr/>
        </p:nvSpPr>
        <p:spPr>
          <a:xfrm>
            <a:off x="8418402" y="1928634"/>
            <a:ext cx="3068917" cy="70788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Rectified Linear Unit </a:t>
            </a:r>
            <a:endParaRPr dirty="0"/>
          </a:p>
          <a:p>
            <a:pPr marL="0" marR="0" lvl="0" indent="0" algn="l" rtl="0">
              <a:spcBef>
                <a:spcPts val="0"/>
              </a:spcBef>
              <a:spcAft>
                <a:spcPts val="0"/>
              </a:spcAft>
              <a:buNone/>
            </a:pPr>
            <a:r>
              <a:rPr lang="en-US" sz="1600" dirty="0">
                <a:solidFill>
                  <a:srgbClr val="D8D8D8"/>
                </a:solidFill>
                <a:latin typeface="Futura Medium" panose="020B0602020204020303" pitchFamily="34" charset="-79"/>
                <a:ea typeface="Carme"/>
                <a:cs typeface="Futura Medium" panose="020B0602020204020303" pitchFamily="34" charset="-79"/>
                <a:sym typeface="Carme"/>
              </a:rPr>
              <a:t>Introduce non-linearity</a:t>
            </a:r>
            <a:endParaRPr dirty="0"/>
          </a:p>
        </p:txBody>
      </p:sp>
      <p:cxnSp>
        <p:nvCxnSpPr>
          <p:cNvPr id="335" name="Shape 335"/>
          <p:cNvCxnSpPr>
            <a:endCxn id="328" idx="3"/>
          </p:cNvCxnSpPr>
          <p:nvPr/>
        </p:nvCxnSpPr>
        <p:spPr>
          <a:xfrm rot="10800000">
            <a:off x="5090262" y="5322184"/>
            <a:ext cx="1964400" cy="0"/>
          </a:xfrm>
          <a:prstGeom prst="straightConnector1">
            <a:avLst/>
          </a:prstGeom>
          <a:noFill/>
          <a:ln w="28575" cap="flat" cmpd="sng">
            <a:solidFill>
              <a:schemeClr val="lt1"/>
            </a:solidFill>
            <a:prstDash val="solid"/>
            <a:round/>
            <a:headEnd type="none" w="sm" len="sm"/>
            <a:tailEnd type="triangle" w="med" len="med"/>
          </a:ln>
        </p:spPr>
      </p:cxnSp>
      <p:grpSp>
        <p:nvGrpSpPr>
          <p:cNvPr id="336" name="Shape 336"/>
          <p:cNvGrpSpPr/>
          <p:nvPr/>
        </p:nvGrpSpPr>
        <p:grpSpPr>
          <a:xfrm>
            <a:off x="3718560" y="2890711"/>
            <a:ext cx="3336238" cy="1277383"/>
            <a:chOff x="3718560" y="2890711"/>
            <a:chExt cx="3336238" cy="1277383"/>
          </a:xfrm>
        </p:grpSpPr>
        <p:cxnSp>
          <p:nvCxnSpPr>
            <p:cNvPr id="337" name="Shape 337"/>
            <p:cNvCxnSpPr/>
            <p:nvPr/>
          </p:nvCxnSpPr>
          <p:spPr>
            <a:xfrm rot="10800000">
              <a:off x="3718561" y="3487479"/>
              <a:ext cx="3336237" cy="680615"/>
            </a:xfrm>
            <a:prstGeom prst="bentConnector3">
              <a:avLst>
                <a:gd name="adj1" fmla="val 50000"/>
              </a:avLst>
            </a:prstGeom>
            <a:noFill/>
            <a:ln w="28575" cap="flat" cmpd="sng">
              <a:solidFill>
                <a:schemeClr val="lt1"/>
              </a:solidFill>
              <a:prstDash val="solid"/>
              <a:round/>
              <a:headEnd type="none" w="sm" len="sm"/>
              <a:tailEnd type="none" w="sm" len="sm"/>
            </a:ln>
          </p:spPr>
        </p:cxnSp>
        <p:cxnSp>
          <p:nvCxnSpPr>
            <p:cNvPr id="338" name="Shape 338"/>
            <p:cNvCxnSpPr/>
            <p:nvPr/>
          </p:nvCxnSpPr>
          <p:spPr>
            <a:xfrm rot="10800000">
              <a:off x="3718560" y="2890711"/>
              <a:ext cx="0" cy="596768"/>
            </a:xfrm>
            <a:prstGeom prst="straightConnector1">
              <a:avLst/>
            </a:prstGeom>
            <a:noFill/>
            <a:ln w="28575" cap="flat" cmpd="sng">
              <a:solidFill>
                <a:schemeClr val="lt1"/>
              </a:solidFill>
              <a:prstDash val="solid"/>
              <a:round/>
              <a:headEnd type="none" w="sm" len="sm"/>
              <a:tailEnd type="triangle" w="med" len="med"/>
            </a:ln>
          </p:spPr>
        </p:cxnSp>
      </p:grpSp>
      <p:pic>
        <p:nvPicPr>
          <p:cNvPr id="339" name="Shape 339"/>
          <p:cNvPicPr preferRelativeResize="0"/>
          <p:nvPr/>
        </p:nvPicPr>
        <p:blipFill rotWithShape="1">
          <a:blip r:embed="rId6">
            <a:alphaModFix/>
          </a:blip>
          <a:srcRect/>
          <a:stretch/>
        </p:blipFill>
        <p:spPr>
          <a:xfrm>
            <a:off x="9951191" y="173220"/>
            <a:ext cx="1772910" cy="1755414"/>
          </a:xfrm>
          <a:prstGeom prst="rect">
            <a:avLst/>
          </a:prstGeom>
          <a:noFill/>
          <a:ln>
            <a:noFill/>
          </a:ln>
        </p:spPr>
      </p:pic>
      <p:pic>
        <p:nvPicPr>
          <p:cNvPr id="340" name="Shape 340"/>
          <p:cNvPicPr preferRelativeResize="0"/>
          <p:nvPr/>
        </p:nvPicPr>
        <p:blipFill rotWithShape="1">
          <a:blip r:embed="rId7">
            <a:alphaModFix/>
          </a:blip>
          <a:srcRect/>
          <a:stretch/>
        </p:blipFill>
        <p:spPr>
          <a:xfrm>
            <a:off x="8056365" y="173220"/>
            <a:ext cx="1781614" cy="17554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descr="page7image1828704"/>
          <p:cNvPicPr preferRelativeResize="0"/>
          <p:nvPr/>
        </p:nvPicPr>
        <p:blipFill rotWithShape="1">
          <a:blip r:embed="rId3">
            <a:alphaModFix/>
          </a:blip>
          <a:srcRect l="-581" t="64567" r="21501" b="18839"/>
          <a:stretch/>
        </p:blipFill>
        <p:spPr>
          <a:xfrm>
            <a:off x="7874001" y="2031999"/>
            <a:ext cx="3352800" cy="2219295"/>
          </a:xfrm>
          <a:prstGeom prst="rect">
            <a:avLst/>
          </a:prstGeom>
          <a:noFill/>
          <a:ln>
            <a:noFill/>
          </a:ln>
        </p:spPr>
      </p:pic>
      <p:cxnSp>
        <p:nvCxnSpPr>
          <p:cNvPr id="346" name="Shape 346"/>
          <p:cNvCxnSpPr/>
          <p:nvPr/>
        </p:nvCxnSpPr>
        <p:spPr>
          <a:xfrm flipH="1">
            <a:off x="5393301" y="3631104"/>
            <a:ext cx="2480700" cy="2290800"/>
          </a:xfrm>
          <a:prstGeom prst="bentConnector3">
            <a:avLst>
              <a:gd name="adj1" fmla="val 49998"/>
            </a:avLst>
          </a:prstGeom>
          <a:noFill/>
          <a:ln w="28575" cap="flat" cmpd="sng">
            <a:solidFill>
              <a:schemeClr val="lt1"/>
            </a:solidFill>
            <a:prstDash val="solid"/>
            <a:round/>
            <a:headEnd type="none" w="sm" len="sm"/>
            <a:tailEnd type="triangle" w="med" len="med"/>
          </a:ln>
        </p:spPr>
      </p:cxnSp>
      <p:grpSp>
        <p:nvGrpSpPr>
          <p:cNvPr id="347" name="Shape 347"/>
          <p:cNvGrpSpPr/>
          <p:nvPr/>
        </p:nvGrpSpPr>
        <p:grpSpPr>
          <a:xfrm>
            <a:off x="1656057" y="377950"/>
            <a:ext cx="3752849" cy="3873344"/>
            <a:chOff x="1656057" y="377950"/>
            <a:chExt cx="3752849" cy="3873344"/>
          </a:xfrm>
        </p:grpSpPr>
        <p:sp>
          <p:nvSpPr>
            <p:cNvPr id="348" name="Shape 348"/>
            <p:cNvSpPr txBox="1"/>
            <p:nvPr/>
          </p:nvSpPr>
          <p:spPr>
            <a:xfrm>
              <a:off x="1656057" y="377950"/>
              <a:ext cx="3752849" cy="3873344"/>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Dense Layer</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Also called a fully connected layer.</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To classify the input into various classes based on the training dataset. </a:t>
              </a:r>
              <a:endParaRPr dirty="0"/>
            </a:p>
          </p:txBody>
        </p:sp>
        <p:pic>
          <p:nvPicPr>
            <p:cNvPr id="349" name="Shape 349"/>
            <p:cNvPicPr preferRelativeResize="0"/>
            <p:nvPr/>
          </p:nvPicPr>
          <p:blipFill rotWithShape="1">
            <a:blip r:embed="rId4">
              <a:alphaModFix/>
            </a:blip>
            <a:srcRect/>
            <a:stretch/>
          </p:blipFill>
          <p:spPr>
            <a:xfrm>
              <a:off x="1734373" y="1558108"/>
              <a:ext cx="3612886" cy="2564441"/>
            </a:xfrm>
            <a:prstGeom prst="rect">
              <a:avLst/>
            </a:prstGeom>
            <a:solidFill>
              <a:schemeClr val="lt1"/>
            </a:solidFill>
            <a:ln>
              <a:noFill/>
            </a:ln>
          </p:spPr>
        </p:pic>
      </p:grpSp>
      <p:sp>
        <p:nvSpPr>
          <p:cNvPr id="350" name="Shape 350"/>
          <p:cNvSpPr txBox="1"/>
          <p:nvPr/>
        </p:nvSpPr>
        <p:spPr>
          <a:xfrm>
            <a:off x="1734372" y="4565796"/>
            <a:ext cx="3674534" cy="196977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Futura Medium" panose="020B0602020204020303" pitchFamily="34" charset="-79"/>
                <a:ea typeface="Carme"/>
                <a:cs typeface="Futura Medium" panose="020B0602020204020303" pitchFamily="34" charset="-79"/>
                <a:sym typeface="Carme"/>
              </a:rPr>
              <a:t>Dropout</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A regularization technique for reducing overfitting in neural networks by preventing complex co-adaptations on training data.</a:t>
            </a:r>
            <a:endParaRPr dirty="0"/>
          </a:p>
          <a:p>
            <a:pPr marL="285750" marR="0" lvl="0" indent="-285750" algn="l" rtl="0">
              <a:spcBef>
                <a:spcPts val="0"/>
              </a:spcBef>
              <a:spcAft>
                <a:spcPts val="0"/>
              </a:spcAft>
              <a:buClr>
                <a:srgbClr val="D8D8D8"/>
              </a:buClr>
              <a:buSzPts val="1400"/>
              <a:buFont typeface="Arial"/>
              <a:buChar char="•"/>
            </a:pPr>
            <a:r>
              <a:rPr lang="en-US" sz="1400" dirty="0">
                <a:solidFill>
                  <a:srgbClr val="D8D8D8"/>
                </a:solidFill>
                <a:latin typeface="Futura Medium" panose="020B0602020204020303" pitchFamily="34" charset="-79"/>
                <a:ea typeface="Carme"/>
                <a:cs typeface="Futura Medium" panose="020B0602020204020303" pitchFamily="34" charset="-79"/>
                <a:sym typeface="Carme"/>
              </a:rPr>
              <a:t>Overfitting: the production of an analysis that corresponds too closely to one particular set of data.</a:t>
            </a:r>
            <a:endParaRPr dirty="0"/>
          </a:p>
        </p:txBody>
      </p:sp>
      <p:cxnSp>
        <p:nvCxnSpPr>
          <p:cNvPr id="351" name="Shape 351"/>
          <p:cNvCxnSpPr/>
          <p:nvPr/>
        </p:nvCxnSpPr>
        <p:spPr>
          <a:xfrm rot="10800000">
            <a:off x="5408906" y="2557220"/>
            <a:ext cx="2465095" cy="0"/>
          </a:xfrm>
          <a:prstGeom prst="straightConnector1">
            <a:avLst/>
          </a:prstGeom>
          <a:noFill/>
          <a:ln w="28575" cap="flat" cmpd="sng">
            <a:solidFill>
              <a:schemeClr val="l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002321" y="983050"/>
            <a:ext cx="10131425" cy="145626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240"/>
              <a:buFont typeface="Carme"/>
              <a:buNone/>
            </a:pPr>
            <a:r>
              <a:rPr lang="en-US" sz="3240" u="none" strike="noStrike" cap="none" dirty="0">
                <a:solidFill>
                  <a:schemeClr val="lt1"/>
                </a:solidFill>
                <a:ea typeface="Carme"/>
                <a:sym typeface="Carme"/>
              </a:rPr>
              <a:t>SUMMARY</a:t>
            </a:r>
            <a:br>
              <a:rPr lang="en-US" sz="3240" u="none" strike="noStrike" cap="none" dirty="0">
                <a:solidFill>
                  <a:schemeClr val="lt1"/>
                </a:solidFill>
                <a:ea typeface="Carme"/>
                <a:sym typeface="Carme"/>
              </a:rPr>
            </a:br>
            <a:r>
              <a:rPr lang="en-US" sz="2790" u="none" strike="noStrike" cap="none" dirty="0">
                <a:solidFill>
                  <a:srgbClr val="D8D8D8"/>
                </a:solidFill>
                <a:ea typeface="Carme"/>
                <a:sym typeface="Carme"/>
              </a:rPr>
              <a:t>How is the convolutional neural network age model trained?</a:t>
            </a:r>
            <a:endParaRPr sz="3240" u="none" strike="noStrike" cap="none" dirty="0">
              <a:solidFill>
                <a:srgbClr val="D8D8D8"/>
              </a:solidFill>
              <a:ea typeface="Carme"/>
              <a:sym typeface="Carme"/>
            </a:endParaRPr>
          </a:p>
        </p:txBody>
      </p:sp>
      <p:grpSp>
        <p:nvGrpSpPr>
          <p:cNvPr id="357" name="Shape 357"/>
          <p:cNvGrpSpPr/>
          <p:nvPr/>
        </p:nvGrpSpPr>
        <p:grpSpPr>
          <a:xfrm>
            <a:off x="1005290" y="2507688"/>
            <a:ext cx="10125488" cy="3296670"/>
            <a:chOff x="2968" y="44064"/>
            <a:chExt cx="10125488" cy="3296670"/>
          </a:xfrm>
        </p:grpSpPr>
        <p:sp>
          <p:nvSpPr>
            <p:cNvPr id="358" name="Shape 358"/>
            <p:cNvSpPr/>
            <p:nvPr/>
          </p:nvSpPr>
          <p:spPr>
            <a:xfrm>
              <a:off x="2968" y="44064"/>
              <a:ext cx="2354764" cy="3296670"/>
            </a:xfrm>
            <a:prstGeom prst="rect">
              <a:avLst/>
            </a:prstGeom>
            <a:solidFill>
              <a:schemeClr val="lt1">
                <a:alpha val="53725"/>
              </a:schemeClr>
            </a:solidFill>
            <a:ln w="9525" cap="rnd" cmpd="sng">
              <a:solidFill>
                <a:srgbClr val="CBCBD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txBox="1"/>
            <p:nvPr/>
          </p:nvSpPr>
          <p:spPr>
            <a:xfrm>
              <a:off x="2968" y="1296799"/>
              <a:ext cx="2354764" cy="1978002"/>
            </a:xfrm>
            <a:prstGeom prst="rect">
              <a:avLst/>
            </a:prstGeom>
            <a:noFill/>
            <a:ln>
              <a:noFill/>
            </a:ln>
          </p:spPr>
          <p:txBody>
            <a:bodyPr spcFirstLastPara="1" wrap="square" lIns="183575" tIns="330200" rIns="183575" bIns="330200" anchor="t" anchorCtr="0">
              <a:noAutofit/>
            </a:bodyPr>
            <a:lstStyle/>
            <a:p>
              <a:pPr marL="0" marR="0" lvl="0" indent="0" algn="l" rtl="0">
                <a:lnSpc>
                  <a:spcPct val="90000"/>
                </a:lnSpc>
                <a:spcBef>
                  <a:spcPts val="0"/>
                </a:spcBef>
                <a:spcAft>
                  <a:spcPts val="0"/>
                </a:spcAft>
                <a:buClr>
                  <a:schemeClr val="dk1"/>
                </a:buClr>
                <a:buSzPts val="2000"/>
                <a:buFont typeface="Carme"/>
                <a:buNone/>
              </a:pPr>
              <a:r>
                <a:rPr lang="en-US" sz="2000" dirty="0">
                  <a:solidFill>
                    <a:schemeClr val="dk1"/>
                  </a:solidFill>
                  <a:latin typeface="Futura Medium" panose="020B0602020204020303" pitchFamily="34" charset="-79"/>
                  <a:ea typeface="Carme"/>
                  <a:cs typeface="Futura Medium" panose="020B0602020204020303" pitchFamily="34" charset="-79"/>
                  <a:sym typeface="Carme"/>
                </a:rPr>
                <a:t>Input</a:t>
              </a:r>
              <a:endParaRPr dirty="0"/>
            </a:p>
            <a:p>
              <a:pPr marL="171450" marR="0" lvl="1" indent="-171450" algn="l" rtl="0">
                <a:lnSpc>
                  <a:spcPct val="90000"/>
                </a:lnSpc>
                <a:spcBef>
                  <a:spcPts val="70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Feeding physical activity records from wearables </a:t>
              </a:r>
              <a:endParaRPr dirty="0"/>
            </a:p>
          </p:txBody>
        </p:sp>
        <p:sp>
          <p:nvSpPr>
            <p:cNvPr id="360" name="Shape 360"/>
            <p:cNvSpPr/>
            <p:nvPr/>
          </p:nvSpPr>
          <p:spPr>
            <a:xfrm>
              <a:off x="685849" y="373731"/>
              <a:ext cx="989001" cy="989001"/>
            </a:xfrm>
            <a:prstGeom prst="ellipse">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txBox="1"/>
            <p:nvPr/>
          </p:nvSpPr>
          <p:spPr>
            <a:xfrm>
              <a:off x="830685" y="518567"/>
              <a:ext cx="699329" cy="699329"/>
            </a:xfrm>
            <a:prstGeom prst="rect">
              <a:avLst/>
            </a:prstGeom>
            <a:noFill/>
            <a:ln>
              <a:noFill/>
            </a:ln>
          </p:spPr>
          <p:txBody>
            <a:bodyPr spcFirstLastPara="1" wrap="square" lIns="77100" tIns="12700" rIns="77100" bIns="12700" anchor="ctr" anchorCtr="0">
              <a:noAutofit/>
            </a:bodyPr>
            <a:lstStyle/>
            <a:p>
              <a:pPr marL="0" marR="0" lvl="0" indent="0" algn="ctr" rtl="0">
                <a:lnSpc>
                  <a:spcPct val="90000"/>
                </a:lnSpc>
                <a:spcBef>
                  <a:spcPts val="0"/>
                </a:spcBef>
                <a:spcAft>
                  <a:spcPts val="0"/>
                </a:spcAft>
                <a:buClr>
                  <a:schemeClr val="lt1"/>
                </a:buClr>
                <a:buSzPts val="4800"/>
                <a:buFont typeface="Carme"/>
                <a:buNone/>
              </a:pPr>
              <a:r>
                <a:rPr lang="en-US" sz="4800" dirty="0">
                  <a:solidFill>
                    <a:schemeClr val="lt1"/>
                  </a:solidFill>
                  <a:latin typeface="Futura Medium" panose="020B0602020204020303" pitchFamily="34" charset="-79"/>
                  <a:ea typeface="Carme"/>
                  <a:cs typeface="Futura Medium" panose="020B0602020204020303" pitchFamily="34" charset="-79"/>
                  <a:sym typeface="Carme"/>
                </a:rPr>
                <a:t>1</a:t>
              </a:r>
              <a:endParaRPr sz="4800" dirty="0">
                <a:solidFill>
                  <a:schemeClr val="lt1"/>
                </a:solidFill>
                <a:latin typeface="Futura Medium" panose="020B0602020204020303" pitchFamily="34" charset="-79"/>
                <a:ea typeface="Carme"/>
                <a:cs typeface="Futura Medium" panose="020B0602020204020303" pitchFamily="34" charset="-79"/>
                <a:sym typeface="Carme"/>
              </a:endParaRPr>
            </a:p>
          </p:txBody>
        </p:sp>
        <p:sp>
          <p:nvSpPr>
            <p:cNvPr id="362" name="Shape 362"/>
            <p:cNvSpPr/>
            <p:nvPr/>
          </p:nvSpPr>
          <p:spPr>
            <a:xfrm>
              <a:off x="2968" y="3340662"/>
              <a:ext cx="2354764" cy="72"/>
            </a:xfrm>
            <a:prstGeom prst="rect">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2593209" y="44064"/>
              <a:ext cx="2354764" cy="3296670"/>
            </a:xfrm>
            <a:prstGeom prst="rect">
              <a:avLst/>
            </a:prstGeom>
            <a:solidFill>
              <a:schemeClr val="lt1">
                <a:alpha val="53725"/>
              </a:schemeClr>
            </a:solidFill>
            <a:ln w="9525" cap="rnd" cmpd="sng">
              <a:solidFill>
                <a:srgbClr val="CBCBD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txBox="1"/>
            <p:nvPr/>
          </p:nvSpPr>
          <p:spPr>
            <a:xfrm>
              <a:off x="2593209" y="1296799"/>
              <a:ext cx="2354764" cy="1978002"/>
            </a:xfrm>
            <a:prstGeom prst="rect">
              <a:avLst/>
            </a:prstGeom>
            <a:noFill/>
            <a:ln>
              <a:noFill/>
            </a:ln>
          </p:spPr>
          <p:txBody>
            <a:bodyPr spcFirstLastPara="1" wrap="square" lIns="183575" tIns="330200" rIns="183575" bIns="330200" anchor="t" anchorCtr="0">
              <a:noAutofit/>
            </a:bodyPr>
            <a:lstStyle/>
            <a:p>
              <a:pPr marL="0" marR="0" lvl="0" indent="0" algn="l" rtl="0">
                <a:lnSpc>
                  <a:spcPct val="90000"/>
                </a:lnSpc>
                <a:spcBef>
                  <a:spcPts val="0"/>
                </a:spcBef>
                <a:spcAft>
                  <a:spcPts val="0"/>
                </a:spcAft>
                <a:buClr>
                  <a:schemeClr val="dk1"/>
                </a:buClr>
                <a:buSzPts val="2000"/>
                <a:buFont typeface="Carme"/>
                <a:buNone/>
              </a:pPr>
              <a:r>
                <a:rPr lang="en-US" sz="2000" dirty="0">
                  <a:solidFill>
                    <a:schemeClr val="dk1"/>
                  </a:solidFill>
                  <a:latin typeface="Futura Medium" panose="020B0602020204020303" pitchFamily="34" charset="-79"/>
                  <a:ea typeface="Carme"/>
                  <a:cs typeface="Futura Medium" panose="020B0602020204020303" pitchFamily="34" charset="-79"/>
                  <a:sym typeface="Carme"/>
                </a:rPr>
                <a:t>Convolution </a:t>
              </a:r>
              <a:endParaRPr dirty="0"/>
            </a:p>
            <a:p>
              <a:pPr marL="171450" marR="0" lvl="1" indent="-171450" algn="l" rtl="0">
                <a:lnSpc>
                  <a:spcPct val="90000"/>
                </a:lnSpc>
                <a:spcBef>
                  <a:spcPts val="70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Sliding filters</a:t>
              </a:r>
              <a:endParaRPr dirty="0"/>
            </a:p>
            <a:p>
              <a:pPr marL="171450" marR="0" lvl="1" indent="-171450" algn="l" rtl="0">
                <a:lnSpc>
                  <a:spcPct val="90000"/>
                </a:lnSpc>
                <a:spcBef>
                  <a:spcPts val="240"/>
                </a:spcBef>
                <a:spcAft>
                  <a:spcPts val="0"/>
                </a:spcAft>
                <a:buClr>
                  <a:schemeClr val="dk1"/>
                </a:buClr>
                <a:buSzPts val="1600"/>
                <a:buFont typeface="Carme"/>
                <a:buChar char="•"/>
              </a:pPr>
              <a:r>
                <a:rPr lang="en-US" sz="1600" u="none" strike="noStrike" cap="none" dirty="0" err="1">
                  <a:solidFill>
                    <a:schemeClr val="dk1"/>
                  </a:solidFill>
                  <a:latin typeface="Futura Medium" panose="020B0602020204020303" pitchFamily="34" charset="-79"/>
                  <a:ea typeface="Carme"/>
                  <a:cs typeface="Futura Medium" panose="020B0602020204020303" pitchFamily="34" charset="-79"/>
                  <a:sym typeface="Carme"/>
                </a:rPr>
                <a:t>ReLU</a:t>
              </a:r>
              <a:endParaRPr dirty="0"/>
            </a:p>
            <a:p>
              <a:pPr marL="171450" marR="0" lvl="1" indent="-171450" algn="l" rtl="0">
                <a:lnSpc>
                  <a:spcPct val="90000"/>
                </a:lnSpc>
                <a:spcBef>
                  <a:spcPts val="24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Max pooling</a:t>
              </a:r>
              <a:endParaRPr dirty="0"/>
            </a:p>
          </p:txBody>
        </p:sp>
        <p:sp>
          <p:nvSpPr>
            <p:cNvPr id="365" name="Shape 365"/>
            <p:cNvSpPr/>
            <p:nvPr/>
          </p:nvSpPr>
          <p:spPr>
            <a:xfrm>
              <a:off x="3276091" y="373731"/>
              <a:ext cx="989001" cy="989001"/>
            </a:xfrm>
            <a:prstGeom prst="ellipse">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txBox="1"/>
            <p:nvPr/>
          </p:nvSpPr>
          <p:spPr>
            <a:xfrm>
              <a:off x="3420927" y="518567"/>
              <a:ext cx="699329" cy="699329"/>
            </a:xfrm>
            <a:prstGeom prst="rect">
              <a:avLst/>
            </a:prstGeom>
            <a:noFill/>
            <a:ln>
              <a:noFill/>
            </a:ln>
          </p:spPr>
          <p:txBody>
            <a:bodyPr spcFirstLastPara="1" wrap="square" lIns="77100" tIns="12700" rIns="77100" bIns="12700" anchor="ctr" anchorCtr="0">
              <a:noAutofit/>
            </a:bodyPr>
            <a:lstStyle/>
            <a:p>
              <a:pPr marL="0" marR="0" lvl="0" indent="0" algn="ctr" rtl="0">
                <a:lnSpc>
                  <a:spcPct val="90000"/>
                </a:lnSpc>
                <a:spcBef>
                  <a:spcPts val="0"/>
                </a:spcBef>
                <a:spcAft>
                  <a:spcPts val="0"/>
                </a:spcAft>
                <a:buClr>
                  <a:schemeClr val="lt1"/>
                </a:buClr>
                <a:buSzPts val="4800"/>
                <a:buFont typeface="Carme"/>
                <a:buNone/>
              </a:pPr>
              <a:r>
                <a:rPr lang="en-US" sz="4800" dirty="0">
                  <a:solidFill>
                    <a:schemeClr val="lt1"/>
                  </a:solidFill>
                  <a:latin typeface="Futura Medium" panose="020B0602020204020303" pitchFamily="34" charset="-79"/>
                  <a:ea typeface="Carme"/>
                  <a:cs typeface="Futura Medium" panose="020B0602020204020303" pitchFamily="34" charset="-79"/>
                  <a:sym typeface="Carme"/>
                </a:rPr>
                <a:t>2</a:t>
              </a:r>
              <a:endParaRPr dirty="0"/>
            </a:p>
          </p:txBody>
        </p:sp>
        <p:sp>
          <p:nvSpPr>
            <p:cNvPr id="367" name="Shape 367"/>
            <p:cNvSpPr/>
            <p:nvPr/>
          </p:nvSpPr>
          <p:spPr>
            <a:xfrm>
              <a:off x="2593209" y="3340662"/>
              <a:ext cx="2354764" cy="72"/>
            </a:xfrm>
            <a:prstGeom prst="rect">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5183450" y="44064"/>
              <a:ext cx="2354764" cy="3296670"/>
            </a:xfrm>
            <a:prstGeom prst="rect">
              <a:avLst/>
            </a:prstGeom>
            <a:solidFill>
              <a:schemeClr val="lt1">
                <a:alpha val="53725"/>
              </a:schemeClr>
            </a:solidFill>
            <a:ln w="9525" cap="rnd" cmpd="sng">
              <a:solidFill>
                <a:srgbClr val="CBCBD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txBox="1"/>
            <p:nvPr/>
          </p:nvSpPr>
          <p:spPr>
            <a:xfrm>
              <a:off x="5183450" y="1296799"/>
              <a:ext cx="2354764" cy="1978002"/>
            </a:xfrm>
            <a:prstGeom prst="rect">
              <a:avLst/>
            </a:prstGeom>
            <a:noFill/>
            <a:ln>
              <a:noFill/>
            </a:ln>
          </p:spPr>
          <p:txBody>
            <a:bodyPr spcFirstLastPara="1" wrap="square" lIns="183575" tIns="330200" rIns="183575" bIns="330200" anchor="t" anchorCtr="0">
              <a:noAutofit/>
            </a:bodyPr>
            <a:lstStyle/>
            <a:p>
              <a:pPr marL="0" marR="0" lvl="0" indent="0" algn="l" rtl="0">
                <a:lnSpc>
                  <a:spcPct val="90000"/>
                </a:lnSpc>
                <a:spcBef>
                  <a:spcPts val="0"/>
                </a:spcBef>
                <a:spcAft>
                  <a:spcPts val="0"/>
                </a:spcAft>
                <a:buClr>
                  <a:schemeClr val="dk1"/>
                </a:buClr>
                <a:buSzPts val="2000"/>
                <a:buFont typeface="Carme"/>
                <a:buNone/>
              </a:pPr>
              <a:r>
                <a:rPr lang="en-US" sz="2000" dirty="0">
                  <a:solidFill>
                    <a:schemeClr val="dk1"/>
                  </a:solidFill>
                  <a:latin typeface="Futura Medium" panose="020B0602020204020303" pitchFamily="34" charset="-79"/>
                  <a:ea typeface="Carme"/>
                  <a:cs typeface="Futura Medium" panose="020B0602020204020303" pitchFamily="34" charset="-79"/>
                  <a:sym typeface="Carme"/>
                </a:rPr>
                <a:t>Classification</a:t>
              </a:r>
              <a:endParaRPr dirty="0"/>
            </a:p>
            <a:p>
              <a:pPr marL="171450" marR="0" lvl="1" indent="-171450" algn="l" rtl="0">
                <a:lnSpc>
                  <a:spcPct val="90000"/>
                </a:lnSpc>
                <a:spcBef>
                  <a:spcPts val="70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Fully connected layer</a:t>
              </a:r>
              <a:endParaRPr dirty="0"/>
            </a:p>
            <a:p>
              <a:pPr marL="171450" marR="0" lvl="1" indent="-171450" algn="l" rtl="0">
                <a:lnSpc>
                  <a:spcPct val="90000"/>
                </a:lnSpc>
                <a:spcBef>
                  <a:spcPts val="240"/>
                </a:spcBef>
                <a:spcAft>
                  <a:spcPts val="0"/>
                </a:spcAft>
                <a:buClr>
                  <a:schemeClr val="dk1"/>
                </a:buClr>
                <a:buSzPts val="1600"/>
                <a:buFont typeface="Carme"/>
                <a:buChar char="•"/>
              </a:pPr>
              <a:r>
                <a:rPr lang="en-US" sz="1600" u="none" strike="noStrike" cap="none" dirty="0" err="1">
                  <a:solidFill>
                    <a:schemeClr val="dk1"/>
                  </a:solidFill>
                  <a:latin typeface="Futura Medium" panose="020B0602020204020303" pitchFamily="34" charset="-79"/>
                  <a:ea typeface="Carme"/>
                  <a:cs typeface="Futura Medium" panose="020B0602020204020303" pitchFamily="34" charset="-79"/>
                  <a:sym typeface="Carme"/>
                </a:rPr>
                <a:t>ReLU</a:t>
              </a:r>
              <a:endParaRPr sz="1600" u="none" strike="noStrike" cap="none" dirty="0">
                <a:solidFill>
                  <a:schemeClr val="dk1"/>
                </a:solidFill>
                <a:latin typeface="Futura Medium" panose="020B0602020204020303" pitchFamily="34" charset="-79"/>
                <a:ea typeface="Carme"/>
                <a:cs typeface="Futura Medium" panose="020B0602020204020303" pitchFamily="34" charset="-79"/>
                <a:sym typeface="Carme"/>
              </a:endParaRPr>
            </a:p>
            <a:p>
              <a:pPr marL="171450" marR="0" lvl="1" indent="-171450" algn="l" rtl="0">
                <a:lnSpc>
                  <a:spcPct val="90000"/>
                </a:lnSpc>
                <a:spcBef>
                  <a:spcPts val="24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Dropout</a:t>
              </a:r>
              <a:endParaRPr dirty="0"/>
            </a:p>
          </p:txBody>
        </p:sp>
        <p:sp>
          <p:nvSpPr>
            <p:cNvPr id="370" name="Shape 370"/>
            <p:cNvSpPr/>
            <p:nvPr/>
          </p:nvSpPr>
          <p:spPr>
            <a:xfrm>
              <a:off x="5866332" y="373731"/>
              <a:ext cx="989001" cy="989001"/>
            </a:xfrm>
            <a:prstGeom prst="ellipse">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txBox="1"/>
            <p:nvPr/>
          </p:nvSpPr>
          <p:spPr>
            <a:xfrm>
              <a:off x="6011168" y="518567"/>
              <a:ext cx="699329" cy="699329"/>
            </a:xfrm>
            <a:prstGeom prst="rect">
              <a:avLst/>
            </a:prstGeom>
            <a:noFill/>
            <a:ln>
              <a:noFill/>
            </a:ln>
          </p:spPr>
          <p:txBody>
            <a:bodyPr spcFirstLastPara="1" wrap="square" lIns="77100" tIns="12700" rIns="77100" bIns="12700" anchor="ctr" anchorCtr="0">
              <a:noAutofit/>
            </a:bodyPr>
            <a:lstStyle/>
            <a:p>
              <a:pPr marL="0" marR="0" lvl="0" indent="0" algn="ctr" rtl="0">
                <a:lnSpc>
                  <a:spcPct val="90000"/>
                </a:lnSpc>
                <a:spcBef>
                  <a:spcPts val="0"/>
                </a:spcBef>
                <a:spcAft>
                  <a:spcPts val="0"/>
                </a:spcAft>
                <a:buClr>
                  <a:schemeClr val="lt1"/>
                </a:buClr>
                <a:buSzPts val="4800"/>
                <a:buFont typeface="Carme"/>
                <a:buNone/>
              </a:pPr>
              <a:r>
                <a:rPr lang="en-US" sz="4800" dirty="0">
                  <a:solidFill>
                    <a:schemeClr val="lt1"/>
                  </a:solidFill>
                  <a:latin typeface="Futura Medium" panose="020B0602020204020303" pitchFamily="34" charset="-79"/>
                  <a:ea typeface="Carme"/>
                  <a:cs typeface="Futura Medium" panose="020B0602020204020303" pitchFamily="34" charset="-79"/>
                  <a:sym typeface="Carme"/>
                </a:rPr>
                <a:t>3</a:t>
              </a:r>
              <a:endParaRPr dirty="0"/>
            </a:p>
          </p:txBody>
        </p:sp>
        <p:sp>
          <p:nvSpPr>
            <p:cNvPr id="372" name="Shape 372"/>
            <p:cNvSpPr/>
            <p:nvPr/>
          </p:nvSpPr>
          <p:spPr>
            <a:xfrm>
              <a:off x="5183450" y="3340662"/>
              <a:ext cx="2354764" cy="72"/>
            </a:xfrm>
            <a:prstGeom prst="rect">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773692" y="44064"/>
              <a:ext cx="2354764" cy="3296670"/>
            </a:xfrm>
            <a:prstGeom prst="rect">
              <a:avLst/>
            </a:prstGeom>
            <a:solidFill>
              <a:schemeClr val="lt1">
                <a:alpha val="53725"/>
              </a:schemeClr>
            </a:solidFill>
            <a:ln w="9525" cap="rnd" cmpd="sng">
              <a:solidFill>
                <a:srgbClr val="CBCBD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txBox="1"/>
            <p:nvPr/>
          </p:nvSpPr>
          <p:spPr>
            <a:xfrm>
              <a:off x="7773692" y="1296799"/>
              <a:ext cx="2354764" cy="1978002"/>
            </a:xfrm>
            <a:prstGeom prst="rect">
              <a:avLst/>
            </a:prstGeom>
            <a:noFill/>
            <a:ln>
              <a:noFill/>
            </a:ln>
          </p:spPr>
          <p:txBody>
            <a:bodyPr spcFirstLastPara="1" wrap="square" lIns="183575" tIns="330200" rIns="183575" bIns="330200" anchor="t" anchorCtr="0">
              <a:noAutofit/>
            </a:bodyPr>
            <a:lstStyle/>
            <a:p>
              <a:pPr marL="0" marR="0" lvl="0" indent="0" algn="l" rtl="0">
                <a:lnSpc>
                  <a:spcPct val="90000"/>
                </a:lnSpc>
                <a:spcBef>
                  <a:spcPts val="0"/>
                </a:spcBef>
                <a:spcAft>
                  <a:spcPts val="0"/>
                </a:spcAft>
                <a:buClr>
                  <a:schemeClr val="dk1"/>
                </a:buClr>
                <a:buSzPts val="2000"/>
                <a:buFont typeface="Carme"/>
                <a:buNone/>
              </a:pPr>
              <a:r>
                <a:rPr lang="en-US" sz="2000" dirty="0">
                  <a:solidFill>
                    <a:schemeClr val="dk1"/>
                  </a:solidFill>
                  <a:latin typeface="Futura Medium" panose="020B0602020204020303" pitchFamily="34" charset="-79"/>
                  <a:ea typeface="Carme"/>
                  <a:cs typeface="Futura Medium" panose="020B0602020204020303" pitchFamily="34" charset="-79"/>
                  <a:sym typeface="Carme"/>
                </a:rPr>
                <a:t>Output</a:t>
              </a:r>
              <a:endParaRPr dirty="0"/>
            </a:p>
            <a:p>
              <a:pPr marL="171450" marR="0" lvl="1" indent="-171450" algn="l" rtl="0">
                <a:lnSpc>
                  <a:spcPct val="90000"/>
                </a:lnSpc>
                <a:spcBef>
                  <a:spcPts val="70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A single linear neuron</a:t>
              </a:r>
              <a:endParaRPr dirty="0"/>
            </a:p>
            <a:p>
              <a:pPr marL="171450" marR="0" lvl="1" indent="-171450" algn="l" rtl="0">
                <a:lnSpc>
                  <a:spcPct val="90000"/>
                </a:lnSpc>
                <a:spcBef>
                  <a:spcPts val="240"/>
                </a:spcBef>
                <a:spcAft>
                  <a:spcPts val="0"/>
                </a:spcAft>
                <a:buClr>
                  <a:schemeClr val="dk1"/>
                </a:buClr>
                <a:buSzPts val="1600"/>
                <a:buFont typeface="Carme"/>
                <a:buChar char="•"/>
              </a:pPr>
              <a:r>
                <a:rPr lang="en-US" sz="1600" u="none" strike="noStrike" cap="none" dirty="0">
                  <a:solidFill>
                    <a:schemeClr val="dk1"/>
                  </a:solidFill>
                  <a:latin typeface="Futura Medium" panose="020B0602020204020303" pitchFamily="34" charset="-79"/>
                  <a:ea typeface="Carme"/>
                  <a:cs typeface="Futura Medium" panose="020B0602020204020303" pitchFamily="34" charset="-79"/>
                  <a:sym typeface="Carme"/>
                </a:rPr>
                <a:t>Resulting value of age prediction</a:t>
              </a:r>
              <a:endParaRPr dirty="0"/>
            </a:p>
          </p:txBody>
        </p:sp>
        <p:sp>
          <p:nvSpPr>
            <p:cNvPr id="375" name="Shape 375"/>
            <p:cNvSpPr/>
            <p:nvPr/>
          </p:nvSpPr>
          <p:spPr>
            <a:xfrm>
              <a:off x="8456573" y="373731"/>
              <a:ext cx="989001" cy="989001"/>
            </a:xfrm>
            <a:prstGeom prst="ellipse">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txBox="1"/>
            <p:nvPr/>
          </p:nvSpPr>
          <p:spPr>
            <a:xfrm>
              <a:off x="8601409" y="518567"/>
              <a:ext cx="699329" cy="699329"/>
            </a:xfrm>
            <a:prstGeom prst="rect">
              <a:avLst/>
            </a:prstGeom>
            <a:noFill/>
            <a:ln>
              <a:noFill/>
            </a:ln>
          </p:spPr>
          <p:txBody>
            <a:bodyPr spcFirstLastPara="1" wrap="square" lIns="77100" tIns="12700" rIns="77100" bIns="12700" anchor="ctr" anchorCtr="0">
              <a:noAutofit/>
            </a:bodyPr>
            <a:lstStyle/>
            <a:p>
              <a:pPr marL="0" marR="0" lvl="0" indent="0" algn="ctr" rtl="0">
                <a:lnSpc>
                  <a:spcPct val="90000"/>
                </a:lnSpc>
                <a:spcBef>
                  <a:spcPts val="0"/>
                </a:spcBef>
                <a:spcAft>
                  <a:spcPts val="0"/>
                </a:spcAft>
                <a:buClr>
                  <a:schemeClr val="lt1"/>
                </a:buClr>
                <a:buSzPts val="4800"/>
                <a:buFont typeface="Carme"/>
                <a:buNone/>
              </a:pPr>
              <a:r>
                <a:rPr lang="en-US" sz="4800" dirty="0">
                  <a:solidFill>
                    <a:schemeClr val="lt1"/>
                  </a:solidFill>
                  <a:latin typeface="Futura Medium" panose="020B0602020204020303" pitchFamily="34" charset="-79"/>
                  <a:ea typeface="Carme"/>
                  <a:cs typeface="Futura Medium" panose="020B0602020204020303" pitchFamily="34" charset="-79"/>
                  <a:sym typeface="Carme"/>
                </a:rPr>
                <a:t>4</a:t>
              </a:r>
              <a:endParaRPr dirty="0"/>
            </a:p>
          </p:txBody>
        </p:sp>
        <p:sp>
          <p:nvSpPr>
            <p:cNvPr id="377" name="Shape 377"/>
            <p:cNvSpPr/>
            <p:nvPr/>
          </p:nvSpPr>
          <p:spPr>
            <a:xfrm>
              <a:off x="7773692" y="3340662"/>
              <a:ext cx="2354764" cy="72"/>
            </a:xfrm>
            <a:prstGeom prst="rect">
              <a:avLst/>
            </a:prstGeom>
            <a:gradFill>
              <a:gsLst>
                <a:gs pos="0">
                  <a:srgbClr val="2F3770"/>
                </a:gs>
                <a:gs pos="100000">
                  <a:srgbClr val="111E58"/>
                </a:gs>
              </a:gsLst>
              <a:lin ang="5400000" scaled="0"/>
            </a:gradFill>
            <a:ln w="9525" cap="rnd" cmpd="sng">
              <a:solidFill>
                <a:srgbClr val="16266C"/>
              </a:solidFill>
              <a:prstDash val="solid"/>
              <a:round/>
              <a:headEnd type="none" w="sm" len="sm"/>
              <a:tailEnd type="none" w="sm" len="sm"/>
            </a:ln>
            <a:effectLst>
              <a:outerShdw blurRad="63500" dist="38100" dir="5400000" rotWithShape="0">
                <a:srgbClr val="000000">
                  <a:alpha val="6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78" name="Shape 378"/>
          <p:cNvPicPr preferRelativeResize="0"/>
          <p:nvPr/>
        </p:nvPicPr>
        <p:blipFill rotWithShape="1">
          <a:blip r:embed="rId4">
            <a:alphaModFix/>
          </a:blip>
          <a:srcRect t="3721" b="30233"/>
          <a:stretch/>
        </p:blipFill>
        <p:spPr>
          <a:xfrm>
            <a:off x="4140184" y="1318952"/>
            <a:ext cx="3855697" cy="45294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600"/>
              <a:buFont typeface="Carme"/>
              <a:buNone/>
            </a:pPr>
            <a:r>
              <a:rPr lang="en-US" sz="3600" u="none" strike="noStrike" cap="none" dirty="0">
                <a:solidFill>
                  <a:schemeClr val="lt1"/>
                </a:solidFill>
                <a:ea typeface="Carme"/>
                <a:sym typeface="Carme"/>
              </a:rPr>
              <a:t>REFERENCE</a:t>
            </a:r>
            <a:endParaRPr dirty="0"/>
          </a:p>
        </p:txBody>
      </p:sp>
      <p:sp>
        <p:nvSpPr>
          <p:cNvPr id="384" name="Shape 384"/>
          <p:cNvSpPr txBox="1">
            <a:spLocks noGrp="1"/>
          </p:cNvSpPr>
          <p:nvPr>
            <p:ph type="body" idx="1"/>
          </p:nvPr>
        </p:nvSpPr>
        <p:spPr>
          <a:xfrm>
            <a:off x="685801" y="1534333"/>
            <a:ext cx="10131425" cy="4866468"/>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US" sz="1600" u="none" strike="noStrike" cap="none" dirty="0" err="1">
                <a:solidFill>
                  <a:schemeClr val="lt1"/>
                </a:solidFill>
                <a:ea typeface="Carme"/>
                <a:sym typeface="Carme"/>
              </a:rPr>
              <a:t>Culurciello</a:t>
            </a:r>
            <a:r>
              <a:rPr lang="en-US" sz="1600" u="none" strike="noStrike" cap="none" dirty="0">
                <a:solidFill>
                  <a:schemeClr val="lt1"/>
                </a:solidFill>
                <a:ea typeface="Carme"/>
                <a:sym typeface="Carme"/>
              </a:rPr>
              <a:t>, Eugenio. “The History of Neural Networks”. </a:t>
            </a:r>
            <a:r>
              <a:rPr lang="en-US" sz="1600" u="none" strike="noStrike" cap="none" dirty="0" err="1">
                <a:solidFill>
                  <a:schemeClr val="lt1"/>
                </a:solidFill>
                <a:ea typeface="Carme"/>
                <a:sym typeface="Carme"/>
              </a:rPr>
              <a:t>Dataconomy.com</a:t>
            </a:r>
            <a:r>
              <a:rPr lang="en-US" sz="1600" u="none" strike="noStrike" cap="none" dirty="0">
                <a:solidFill>
                  <a:schemeClr val="lt1"/>
                </a:solidFill>
                <a:ea typeface="Carme"/>
                <a:sym typeface="Carme"/>
              </a:rPr>
              <a:t>. April 19, 2017. </a:t>
            </a:r>
            <a:r>
              <a:rPr lang="en-US" sz="1600" u="sng" strike="noStrike" cap="none" dirty="0">
                <a:solidFill>
                  <a:schemeClr val="hlink"/>
                </a:solidFill>
                <a:ea typeface="Carme"/>
                <a:sym typeface="Carme"/>
                <a:hlinkClick r:id="rId3"/>
              </a:rPr>
              <a:t>http://dataconomy.com/2017/04/history-neural-networks/</a:t>
            </a:r>
            <a:endParaRPr sz="1600" u="none" strike="noStrike" cap="none" dirty="0">
              <a:solidFill>
                <a:schemeClr val="lt1"/>
              </a:solidFill>
              <a:ea typeface="Carme"/>
              <a:sym typeface="Carme"/>
            </a:endParaRPr>
          </a:p>
          <a:p>
            <a:pPr marL="285750" marR="0" lvl="0" indent="-285750" algn="l" rtl="0">
              <a:spcBef>
                <a:spcPts val="1000"/>
              </a:spcBef>
              <a:spcAft>
                <a:spcPts val="0"/>
              </a:spcAft>
              <a:buClr>
                <a:schemeClr val="lt1"/>
              </a:buClr>
              <a:buSzPts val="1600"/>
              <a:buFont typeface="Arial"/>
              <a:buChar char="•"/>
            </a:pPr>
            <a:r>
              <a:rPr lang="en-US" sz="1600" u="none" strike="noStrike" cap="none" dirty="0" err="1">
                <a:solidFill>
                  <a:schemeClr val="lt1"/>
                </a:solidFill>
                <a:ea typeface="Carme"/>
                <a:sym typeface="Carme"/>
              </a:rPr>
              <a:t>Geitgey</a:t>
            </a:r>
            <a:r>
              <a:rPr lang="en-US" sz="1600" u="none" strike="noStrike" cap="none" dirty="0">
                <a:solidFill>
                  <a:schemeClr val="lt1"/>
                </a:solidFill>
                <a:ea typeface="Carme"/>
                <a:sym typeface="Carme"/>
              </a:rPr>
              <a:t>, Adam. “Machine Learning is Fun! Part 3: Deep Learning and Convolutional Neural Networks”. </a:t>
            </a:r>
            <a:r>
              <a:rPr lang="en-US" sz="1600" u="none" strike="noStrike" cap="none" dirty="0" err="1">
                <a:solidFill>
                  <a:schemeClr val="lt1"/>
                </a:solidFill>
                <a:ea typeface="Carme"/>
                <a:sym typeface="Carme"/>
              </a:rPr>
              <a:t>Medium.com</a:t>
            </a:r>
            <a:r>
              <a:rPr lang="en-US" sz="1600" u="none" strike="noStrike" cap="none" dirty="0">
                <a:solidFill>
                  <a:schemeClr val="lt1"/>
                </a:solidFill>
                <a:ea typeface="Carme"/>
                <a:sym typeface="Carme"/>
              </a:rPr>
              <a:t>. Jun 13, 2016. </a:t>
            </a:r>
            <a:r>
              <a:rPr lang="en-US" sz="1600" u="sng" strike="noStrike" cap="none" dirty="0">
                <a:solidFill>
                  <a:schemeClr val="hlink"/>
                </a:solidFill>
                <a:ea typeface="Carme"/>
                <a:sym typeface="Carme"/>
                <a:hlinkClick r:id="rId4"/>
              </a:rPr>
              <a:t>https://medium.com/@ageitgey/machine-learning-is-fun-part-3-deep-learning-and-convolutional-neural-networks-f40359318721</a:t>
            </a:r>
            <a:endParaRPr sz="1600" u="none" strike="noStrike" cap="none" dirty="0">
              <a:solidFill>
                <a:schemeClr val="lt1"/>
              </a:solidFill>
              <a:ea typeface="Carme"/>
              <a:sym typeface="Carme"/>
            </a:endParaRPr>
          </a:p>
          <a:p>
            <a:pPr marL="285750" marR="0" lvl="0" indent="-285750" algn="l" rtl="0">
              <a:spcBef>
                <a:spcPts val="1000"/>
              </a:spcBef>
              <a:spcAft>
                <a:spcPts val="0"/>
              </a:spcAft>
              <a:buClr>
                <a:schemeClr val="lt1"/>
              </a:buClr>
              <a:buSzPts val="1600"/>
              <a:buFont typeface="Arial"/>
              <a:buChar char="•"/>
            </a:pPr>
            <a:r>
              <a:rPr lang="en-US" sz="1600" u="none" strike="noStrike" cap="none" dirty="0" err="1">
                <a:solidFill>
                  <a:schemeClr val="lt1"/>
                </a:solidFill>
                <a:ea typeface="Carme"/>
                <a:sym typeface="Carme"/>
              </a:rPr>
              <a:t>Karn</a:t>
            </a:r>
            <a:r>
              <a:rPr lang="en-US" sz="1600" u="none" strike="noStrike" cap="none" dirty="0">
                <a:solidFill>
                  <a:schemeClr val="lt1"/>
                </a:solidFill>
                <a:ea typeface="Carme"/>
                <a:sym typeface="Carme"/>
              </a:rPr>
              <a:t>, Ujjwal. “An Intuitive Explanation of Convolutional Neural Networks”. </a:t>
            </a:r>
            <a:r>
              <a:rPr lang="en-US" sz="1600" u="none" strike="noStrike" cap="none" dirty="0" err="1">
                <a:solidFill>
                  <a:schemeClr val="lt1"/>
                </a:solidFill>
                <a:ea typeface="Carme"/>
                <a:sym typeface="Carme"/>
              </a:rPr>
              <a:t>Ujjwalkarn.me</a:t>
            </a:r>
            <a:r>
              <a:rPr lang="en-US" sz="1600" u="none" strike="noStrike" cap="none" dirty="0">
                <a:solidFill>
                  <a:schemeClr val="lt1"/>
                </a:solidFill>
                <a:ea typeface="Carme"/>
                <a:sym typeface="Carme"/>
              </a:rPr>
              <a:t>. August 11, 2016. </a:t>
            </a:r>
            <a:r>
              <a:rPr lang="en-US" sz="1600" u="sng" strike="noStrike" cap="none" dirty="0">
                <a:solidFill>
                  <a:schemeClr val="hlink"/>
                </a:solidFill>
                <a:ea typeface="Carme"/>
                <a:sym typeface="Carme"/>
                <a:hlinkClick r:id="rId5"/>
              </a:rPr>
              <a:t>https://ujjwalkarn.me/2016/08/11/intuitive-explanation-convnets/</a:t>
            </a:r>
            <a:endParaRPr sz="1600" u="none" strike="noStrike" cap="none" dirty="0">
              <a:solidFill>
                <a:schemeClr val="lt1"/>
              </a:solidFill>
              <a:ea typeface="Carme"/>
              <a:sym typeface="Carme"/>
            </a:endParaRPr>
          </a:p>
          <a:p>
            <a:pPr marL="285750" marR="0" lvl="0" indent="-285750" algn="l" rtl="0">
              <a:spcBef>
                <a:spcPts val="1000"/>
              </a:spcBef>
              <a:spcAft>
                <a:spcPts val="0"/>
              </a:spcAft>
              <a:buClr>
                <a:schemeClr val="lt1"/>
              </a:buClr>
              <a:buSzPts val="1600"/>
              <a:buFont typeface="Arial"/>
              <a:buChar char="•"/>
            </a:pPr>
            <a:r>
              <a:rPr lang="en-US" sz="1600" u="none" strike="noStrike" cap="none" dirty="0" err="1">
                <a:solidFill>
                  <a:schemeClr val="lt1"/>
                </a:solidFill>
                <a:ea typeface="Carme"/>
                <a:sym typeface="Carme"/>
              </a:rPr>
              <a:t>Pyrkov</a:t>
            </a:r>
            <a:r>
              <a:rPr lang="en-US" sz="1600" u="none" strike="noStrike" cap="none" dirty="0">
                <a:solidFill>
                  <a:schemeClr val="lt1"/>
                </a:solidFill>
                <a:ea typeface="Carme"/>
                <a:sym typeface="Carme"/>
              </a:rPr>
              <a:t>, Timothy. “Extracting biological age from biomedical data via deep learning: too much of a good thing?”. </a:t>
            </a:r>
            <a:r>
              <a:rPr lang="en-US" sz="1600" u="sng" strike="noStrike" cap="none" dirty="0">
                <a:solidFill>
                  <a:schemeClr val="hlink"/>
                </a:solidFill>
                <a:ea typeface="Carme"/>
                <a:sym typeface="Carme"/>
                <a:hlinkClick r:id="rId6"/>
              </a:rPr>
              <a:t>www.nature.com/scientificreports. March 26. 2018. 10.1038/s41598-018-23534-9</a:t>
            </a:r>
            <a:endParaRPr sz="1600" u="none" strike="noStrike" cap="none" dirty="0">
              <a:solidFill>
                <a:schemeClr val="lt1"/>
              </a:solidFill>
              <a:ea typeface="Carme"/>
              <a:sym typeface="Carme"/>
            </a:endParaRPr>
          </a:p>
          <a:p>
            <a:pPr marL="285750" marR="0" lvl="0" indent="-285750" algn="l" rtl="0">
              <a:spcBef>
                <a:spcPts val="1000"/>
              </a:spcBef>
              <a:spcAft>
                <a:spcPts val="0"/>
              </a:spcAft>
              <a:buClr>
                <a:schemeClr val="lt1"/>
              </a:buClr>
              <a:buSzPts val="1600"/>
              <a:buFont typeface="Arial"/>
              <a:buChar char="•"/>
            </a:pPr>
            <a:r>
              <a:rPr lang="en-US" sz="1600" u="none" strike="noStrike" cap="none" dirty="0">
                <a:solidFill>
                  <a:schemeClr val="lt1"/>
                </a:solidFill>
                <a:ea typeface="Carme"/>
                <a:sym typeface="Carme"/>
              </a:rPr>
              <a:t>“Scientists use AI to predict biological age based on smartphone and wearables data”. </a:t>
            </a:r>
            <a:r>
              <a:rPr lang="en-US" sz="1600" u="none" strike="noStrike" cap="none" dirty="0" err="1">
                <a:solidFill>
                  <a:schemeClr val="lt1"/>
                </a:solidFill>
                <a:ea typeface="Carme"/>
                <a:sym typeface="Carme"/>
              </a:rPr>
              <a:t>Mipt.ru</a:t>
            </a:r>
            <a:r>
              <a:rPr lang="en-US" sz="1600" u="none" strike="noStrike" cap="none" dirty="0">
                <a:solidFill>
                  <a:schemeClr val="lt1"/>
                </a:solidFill>
                <a:ea typeface="Carme"/>
                <a:sym typeface="Carme"/>
              </a:rPr>
              <a:t>. March 29, 2018. </a:t>
            </a:r>
            <a:r>
              <a:rPr lang="en-US" sz="1600" u="sng" strike="noStrike" cap="none" dirty="0">
                <a:solidFill>
                  <a:schemeClr val="hlink"/>
                </a:solidFill>
                <a:ea typeface="Carme"/>
                <a:sym typeface="Carme"/>
                <a:hlinkClick r:id="rId7"/>
              </a:rPr>
              <a:t>https://mipt.ru/english/news/scientists_use_ai_to_predict_biological_age_based_on_smartphone_and_wearables_data?sphrase_id=231861</a:t>
            </a:r>
            <a:endParaRPr sz="1600" u="none" strike="noStrike" cap="none" dirty="0">
              <a:solidFill>
                <a:schemeClr val="lt1"/>
              </a:solidFill>
              <a:ea typeface="Carme"/>
              <a:sym typeface="Carme"/>
            </a:endParaRPr>
          </a:p>
          <a:p>
            <a:pPr marL="285750" marR="0" lvl="0" indent="-285750" algn="l" rtl="0">
              <a:spcBef>
                <a:spcPts val="1000"/>
              </a:spcBef>
              <a:spcAft>
                <a:spcPts val="0"/>
              </a:spcAft>
              <a:buClr>
                <a:schemeClr val="lt1"/>
              </a:buClr>
              <a:buSzPts val="1600"/>
              <a:buFont typeface="Arial"/>
              <a:buChar char="•"/>
            </a:pPr>
            <a:r>
              <a:rPr lang="en-US" sz="1600" u="none" strike="noStrike" cap="none" dirty="0">
                <a:solidFill>
                  <a:schemeClr val="lt1"/>
                </a:solidFill>
                <a:ea typeface="Carme"/>
                <a:sym typeface="Carme"/>
              </a:rPr>
              <a:t>“A Beginner’s Guide to Deep Convolutional Neural Networks (CNNs)”. Deeplearning4j.org. https://deeplearning4j.org/</a:t>
            </a:r>
            <a:r>
              <a:rPr lang="en-US" sz="1600" u="none" strike="noStrike" cap="none" dirty="0" err="1">
                <a:solidFill>
                  <a:schemeClr val="lt1"/>
                </a:solidFill>
                <a:ea typeface="Carme"/>
                <a:sym typeface="Carme"/>
              </a:rPr>
              <a:t>convolutionalnetwork</a:t>
            </a:r>
            <a:endParaRPr sz="1600" u="none" strike="noStrike" cap="none" dirty="0">
              <a:solidFill>
                <a:schemeClr val="lt1"/>
              </a:solidFill>
              <a:ea typeface="Carme"/>
              <a:sym typeface="Carm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Shape 247"/>
          <p:cNvPicPr preferRelativeResize="0"/>
          <p:nvPr/>
        </p:nvPicPr>
        <p:blipFill rotWithShape="1">
          <a:blip r:embed="rId3">
            <a:alphaModFix/>
          </a:blip>
          <a:srcRect t="4110" r="2" b="11664"/>
          <a:stretch/>
        </p:blipFill>
        <p:spPr>
          <a:xfrm>
            <a:off x="1" y="10"/>
            <a:ext cx="6099048" cy="3428990"/>
          </a:xfrm>
          <a:prstGeom prst="rect">
            <a:avLst/>
          </a:prstGeom>
          <a:noFill/>
          <a:ln>
            <a:noFill/>
          </a:ln>
        </p:spPr>
      </p:pic>
      <p:pic>
        <p:nvPicPr>
          <p:cNvPr id="248" name="Shape 248"/>
          <p:cNvPicPr preferRelativeResize="0"/>
          <p:nvPr/>
        </p:nvPicPr>
        <p:blipFill rotWithShape="1">
          <a:blip r:embed="rId4">
            <a:alphaModFix/>
          </a:blip>
          <a:srcRect t="10075" r="2" b="5699"/>
          <a:stretch/>
        </p:blipFill>
        <p:spPr>
          <a:xfrm>
            <a:off x="1" y="3429000"/>
            <a:ext cx="6099048" cy="3429000"/>
          </a:xfrm>
          <a:prstGeom prst="rect">
            <a:avLst/>
          </a:prstGeom>
          <a:noFill/>
          <a:ln>
            <a:noFill/>
          </a:ln>
        </p:spPr>
      </p:pic>
      <p:pic>
        <p:nvPicPr>
          <p:cNvPr id="249" name="Shape 249"/>
          <p:cNvPicPr preferRelativeResize="0"/>
          <p:nvPr/>
        </p:nvPicPr>
        <p:blipFill rotWithShape="1">
          <a:blip r:embed="rId5">
            <a:alphaModFix/>
          </a:blip>
          <a:srcRect r="2" b="52"/>
          <a:stretch/>
        </p:blipFill>
        <p:spPr>
          <a:xfrm>
            <a:off x="6092952" y="10"/>
            <a:ext cx="6099048" cy="3428990"/>
          </a:xfrm>
          <a:prstGeom prst="rect">
            <a:avLst/>
          </a:prstGeom>
          <a:noFill/>
          <a:ln>
            <a:noFill/>
          </a:ln>
        </p:spPr>
      </p:pic>
      <p:pic>
        <p:nvPicPr>
          <p:cNvPr id="250" name="Shape 250"/>
          <p:cNvPicPr preferRelativeResize="0"/>
          <p:nvPr/>
        </p:nvPicPr>
        <p:blipFill rotWithShape="1">
          <a:blip r:embed="rId6">
            <a:alphaModFix/>
          </a:blip>
          <a:srcRect r="2" b="1368"/>
          <a:stretch/>
        </p:blipFill>
        <p:spPr>
          <a:xfrm>
            <a:off x="6092952" y="3429000"/>
            <a:ext cx="6099048"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500"/>
                                  </p:stCondLst>
                                  <p:childTnLst>
                                    <p:set>
                                      <p:cBhvr>
                                        <p:cTn id="9" dur="1" fill="hold">
                                          <p:stCondLst>
                                            <p:cond delay="0"/>
                                          </p:stCondLst>
                                        </p:cTn>
                                        <p:tgtEl>
                                          <p:spTgt spid="249"/>
                                        </p:tgtEl>
                                        <p:attrNameLst>
                                          <p:attrName>style.visibility</p:attrName>
                                        </p:attrNameLst>
                                      </p:cBhvr>
                                      <p:to>
                                        <p:strVal val="visible"/>
                                      </p:to>
                                    </p:set>
                                  </p:childTnLst>
                                </p:cTn>
                              </p:par>
                            </p:childTnLst>
                          </p:cTn>
                        </p:par>
                        <p:par>
                          <p:cTn id="10" fill="hold">
                            <p:stCondLst>
                              <p:cond delay="2"/>
                            </p:stCondLst>
                            <p:childTnLst>
                              <p:par>
                                <p:cTn id="11" presetID="1" presetClass="entr" presetSubtype="0" fill="hold" nodeType="afterEffect">
                                  <p:stCondLst>
                                    <p:cond delay="500"/>
                                  </p:stCondLst>
                                  <p:childTnLst>
                                    <p:set>
                                      <p:cBhvr>
                                        <p:cTn id="12" dur="1" fill="hold">
                                          <p:stCondLst>
                                            <p:cond delay="0"/>
                                          </p:stCondLst>
                                        </p:cTn>
                                        <p:tgtEl>
                                          <p:spTgt spid="248"/>
                                        </p:tgtEl>
                                        <p:attrNameLst>
                                          <p:attrName>style.visibility</p:attrName>
                                        </p:attrNameLst>
                                      </p:cBhvr>
                                      <p:to>
                                        <p:strVal val="visible"/>
                                      </p:to>
                                    </p:set>
                                  </p:childTnLst>
                                </p:cTn>
                              </p:par>
                            </p:childTnLst>
                          </p:cTn>
                        </p:par>
                        <p:par>
                          <p:cTn id="13" fill="hold">
                            <p:stCondLst>
                              <p:cond delay="3"/>
                            </p:stCondLst>
                            <p:childTnLst>
                              <p:par>
                                <p:cTn id="14" presetID="1" presetClass="entr" presetSubtype="0" fill="hold" nodeType="afterEffect">
                                  <p:stCondLst>
                                    <p:cond delay="500"/>
                                  </p:stCondLst>
                                  <p:childTnLst>
                                    <p:set>
                                      <p:cBhvr>
                                        <p:cTn id="15"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Shape 25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cxnSp>
        <p:nvCxnSpPr>
          <p:cNvPr id="256" name="Shape 256"/>
          <p:cNvCxnSpPr/>
          <p:nvPr/>
        </p:nvCxnSpPr>
        <p:spPr>
          <a:xfrm>
            <a:off x="4666923" y="1668780"/>
            <a:ext cx="0" cy="3520440"/>
          </a:xfrm>
          <a:prstGeom prst="straightConnector1">
            <a:avLst/>
          </a:prstGeom>
          <a:noFill/>
          <a:ln w="19050" cap="flat" cmpd="sng">
            <a:solidFill>
              <a:schemeClr val="accent1"/>
            </a:solidFill>
            <a:prstDash val="solid"/>
            <a:round/>
            <a:headEnd type="none" w="sm" len="sm"/>
            <a:tailEnd type="none" w="sm" len="sm"/>
          </a:ln>
        </p:spPr>
      </p:cxnSp>
      <p:sp>
        <p:nvSpPr>
          <p:cNvPr id="257" name="Shape 257"/>
          <p:cNvSpPr txBox="1">
            <a:spLocks noGrp="1"/>
          </p:cNvSpPr>
          <p:nvPr>
            <p:ph type="title"/>
          </p:nvPr>
        </p:nvSpPr>
        <p:spPr>
          <a:xfrm>
            <a:off x="685799" y="1150076"/>
            <a:ext cx="3659389" cy="455784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3200"/>
              <a:buFont typeface="Carme"/>
              <a:buNone/>
            </a:pPr>
            <a:r>
              <a:rPr lang="en-US" sz="3200" u="none" strike="noStrike" cap="none" dirty="0">
                <a:solidFill>
                  <a:schemeClr val="lt1"/>
                </a:solidFill>
                <a:ea typeface="Carme"/>
                <a:sym typeface="Carme"/>
              </a:rPr>
              <a:t>INTRODUCTION</a:t>
            </a:r>
            <a:endParaRPr sz="3600" u="none" strike="noStrike" cap="none" dirty="0">
              <a:solidFill>
                <a:schemeClr val="lt1"/>
              </a:solidFill>
              <a:ea typeface="Carme"/>
              <a:sym typeface="Carme"/>
            </a:endParaRPr>
          </a:p>
        </p:txBody>
      </p:sp>
      <p:sp>
        <p:nvSpPr>
          <p:cNvPr id="258" name="Shape 258"/>
          <p:cNvSpPr txBox="1">
            <a:spLocks noGrp="1"/>
          </p:cNvSpPr>
          <p:nvPr>
            <p:ph type="body" idx="1"/>
          </p:nvPr>
        </p:nvSpPr>
        <p:spPr>
          <a:xfrm>
            <a:off x="4988658" y="358588"/>
            <a:ext cx="6517543" cy="6499412"/>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2000"/>
              <a:buFont typeface="Arial"/>
              <a:buChar char="•"/>
            </a:pPr>
            <a:r>
              <a:rPr lang="en-US" sz="2000" u="none" strike="noStrike" cap="none" dirty="0">
                <a:solidFill>
                  <a:schemeClr val="lt1"/>
                </a:solidFill>
                <a:ea typeface="Carme"/>
                <a:sym typeface="Carme"/>
              </a:rPr>
              <a:t>March, 2018</a:t>
            </a:r>
            <a:endParaRPr dirty="0"/>
          </a:p>
          <a:p>
            <a:pPr marL="285750" marR="0" lvl="0" indent="-285750" algn="l" rtl="0">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GERO Biotech &amp; Moscow Institute of Physics and Technology</a:t>
            </a:r>
            <a:endParaRPr dirty="0"/>
          </a:p>
          <a:p>
            <a:pPr marL="285750" marR="0" lvl="0" indent="-285750" algn="l" rtl="0">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A computer algorithm that predicts biological age and mortality risk based on physical activities</a:t>
            </a:r>
            <a:endParaRPr dirty="0"/>
          </a:p>
          <a:p>
            <a:pPr marL="285750" marR="0" lvl="0" indent="-285750" algn="l" rtl="0">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Combine wearable sensors and AI technologies to monitor health risks with real-time feedback to patients and care providers</a:t>
            </a:r>
            <a:endParaRPr dirty="0"/>
          </a:p>
          <a:p>
            <a:pPr marL="285750" marR="0" lvl="0" indent="-285750" algn="l" rtl="0">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Team leader: Peter </a:t>
            </a:r>
            <a:r>
              <a:rPr lang="en-US" sz="2000" u="none" strike="noStrike" cap="none" dirty="0" err="1">
                <a:solidFill>
                  <a:schemeClr val="lt1"/>
                </a:solidFill>
                <a:ea typeface="Carme"/>
                <a:sym typeface="Carme"/>
              </a:rPr>
              <a:t>Fedichev</a:t>
            </a:r>
            <a:r>
              <a:rPr lang="en-US" sz="2000" u="none" strike="noStrike" cap="none" dirty="0">
                <a:solidFill>
                  <a:schemeClr val="lt1"/>
                </a:solidFill>
                <a:ea typeface="Carme"/>
                <a:sym typeface="Carme"/>
              </a:rPr>
              <a:t>, Ph.D.</a:t>
            </a:r>
            <a:endParaRPr dirty="0"/>
          </a:p>
          <a:p>
            <a:pPr marL="742950" marR="0" lvl="1" indent="-285750" algn="l" rtl="0">
              <a:spcBef>
                <a:spcPts val="1000"/>
              </a:spcBef>
              <a:spcAft>
                <a:spcPts val="0"/>
              </a:spcAft>
              <a:buClr>
                <a:schemeClr val="lt1"/>
              </a:buClr>
              <a:buSzPts val="1800"/>
              <a:buFont typeface="Arial"/>
              <a:buChar char="•"/>
            </a:pPr>
            <a:r>
              <a:rPr lang="en-US" sz="1800" u="none" strike="noStrike" cap="none" dirty="0">
                <a:solidFill>
                  <a:schemeClr val="lt1"/>
                </a:solidFill>
                <a:latin typeface="Futura Medium" panose="020B0602020204020303" pitchFamily="34" charset="-79"/>
                <a:cs typeface="Futura Medium" panose="020B0602020204020303" pitchFamily="34" charset="-79"/>
                <a:sym typeface="Carme"/>
              </a:rPr>
              <a:t> The head of the Laboratory of Biological Systems Simulation at MIPT</a:t>
            </a:r>
            <a:endParaRPr dirty="0">
              <a:latin typeface="Futura Medium" panose="020B0602020204020303" pitchFamily="34" charset="-79"/>
              <a:cs typeface="Futura Medium" panose="020B0602020204020303" pitchFamily="34" charset="-79"/>
            </a:endParaRPr>
          </a:p>
          <a:p>
            <a:pPr marL="742950" marR="0" lvl="1" indent="-285750" algn="l" rtl="0">
              <a:spcBef>
                <a:spcPts val="1000"/>
              </a:spcBef>
              <a:spcAft>
                <a:spcPts val="0"/>
              </a:spcAft>
              <a:buClr>
                <a:schemeClr val="lt1"/>
              </a:buClr>
              <a:buSzPts val="1800"/>
              <a:buFont typeface="Arial"/>
              <a:buChar char="•"/>
            </a:pPr>
            <a:r>
              <a:rPr lang="en-US" sz="1800" u="none" strike="noStrike" cap="none" dirty="0">
                <a:solidFill>
                  <a:schemeClr val="lt1"/>
                </a:solidFill>
                <a:latin typeface="Futura Medium" panose="020B0602020204020303" pitchFamily="34" charset="-79"/>
                <a:cs typeface="Futura Medium" panose="020B0602020204020303" pitchFamily="34" charset="-79"/>
                <a:sym typeface="Carme"/>
              </a:rPr>
              <a:t>GERO Science Director</a:t>
            </a:r>
            <a:endParaRPr dirty="0">
              <a:latin typeface="Futura Medium" panose="020B0602020204020303" pitchFamily="34" charset="-79"/>
              <a:cs typeface="Futura Medium" panose="020B0602020204020303" pitchFamily="34" charset="-79"/>
            </a:endParaRPr>
          </a:p>
          <a:p>
            <a:pPr marL="742950" marR="0" lvl="1" indent="-171450" algn="l" rtl="0">
              <a:spcBef>
                <a:spcPts val="1000"/>
              </a:spcBef>
              <a:spcAft>
                <a:spcPts val="0"/>
              </a:spcAft>
              <a:buClr>
                <a:schemeClr val="lt1"/>
              </a:buClr>
              <a:buSzPts val="1800"/>
              <a:buFont typeface="Arial"/>
              <a:buNone/>
            </a:pPr>
            <a:endParaRPr sz="1800" u="none" strike="noStrike" cap="none" dirty="0">
              <a:solidFill>
                <a:schemeClr val="lt1"/>
              </a:solidFill>
              <a:latin typeface="Futura Medium" panose="020B0602020204020303" pitchFamily="34" charset="-79"/>
              <a:cs typeface="Futura Medium" panose="020B0602020204020303" pitchFamily="34" charset="-79"/>
              <a:sym typeface="Carm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pic>
        <p:nvPicPr>
          <p:cNvPr id="263" name="Shape 263"/>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64" name="Shape 26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cxnSp>
        <p:nvCxnSpPr>
          <p:cNvPr id="265" name="Shape 265"/>
          <p:cNvCxnSpPr/>
          <p:nvPr/>
        </p:nvCxnSpPr>
        <p:spPr>
          <a:xfrm>
            <a:off x="4666923" y="1668780"/>
            <a:ext cx="0" cy="3520440"/>
          </a:xfrm>
          <a:prstGeom prst="straightConnector1">
            <a:avLst/>
          </a:prstGeom>
          <a:noFill/>
          <a:ln w="19050" cap="flat" cmpd="sng">
            <a:solidFill>
              <a:schemeClr val="accent1"/>
            </a:solidFill>
            <a:prstDash val="solid"/>
            <a:round/>
            <a:headEnd type="none" w="sm" len="sm"/>
            <a:tailEnd type="none" w="sm" len="sm"/>
          </a:ln>
        </p:spPr>
      </p:cxnSp>
      <p:sp>
        <p:nvSpPr>
          <p:cNvPr id="266" name="Shape 266"/>
          <p:cNvSpPr txBox="1">
            <a:spLocks noGrp="1"/>
          </p:cNvSpPr>
          <p:nvPr>
            <p:ph type="title"/>
          </p:nvPr>
        </p:nvSpPr>
        <p:spPr>
          <a:xfrm>
            <a:off x="685799" y="1150076"/>
            <a:ext cx="3659389" cy="455784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3600"/>
              <a:buFont typeface="Carme"/>
              <a:buNone/>
            </a:pPr>
            <a:endParaRPr sz="3600" u="none" strike="noStrike" cap="none" dirty="0">
              <a:solidFill>
                <a:schemeClr val="lt1"/>
              </a:solidFill>
              <a:ea typeface="Carme"/>
              <a:sym typeface="Carme"/>
            </a:endParaRPr>
          </a:p>
        </p:txBody>
      </p:sp>
      <p:sp>
        <p:nvSpPr>
          <p:cNvPr id="267" name="Shape 267"/>
          <p:cNvSpPr txBox="1">
            <a:spLocks noGrp="1"/>
          </p:cNvSpPr>
          <p:nvPr>
            <p:ph type="body" idx="1"/>
          </p:nvPr>
        </p:nvSpPr>
        <p:spPr>
          <a:xfrm>
            <a:off x="4988658" y="1150076"/>
            <a:ext cx="6517543" cy="4557849"/>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lt1"/>
              </a:buClr>
              <a:buSzPts val="1850"/>
              <a:buFont typeface="Arial"/>
              <a:buNone/>
            </a:pPr>
            <a:r>
              <a:rPr lang="en-US" sz="1850" u="none" strike="noStrike" cap="none" dirty="0">
                <a:solidFill>
                  <a:schemeClr val="lt1"/>
                </a:solidFill>
                <a:ea typeface="Carme"/>
                <a:sym typeface="Carme"/>
              </a:rPr>
              <a:t>	“Recent promising examples [of Artificial Intelligence] in the field of medicine include neural networks showing cardiologist-level performance in detection of the arrhythmia in ECG data, deriving biomarkers of age from clinical blood biochemistry, and predicting mortality based on electronic medical records. Inspired by these examples, we explored AI potential for Health Risks Assessment (HRA) based on human physical activity.” </a:t>
            </a:r>
            <a:endParaRPr dirty="0"/>
          </a:p>
          <a:p>
            <a:pPr marL="0" marR="0" lvl="0" indent="0" algn="r" rtl="0">
              <a:lnSpc>
                <a:spcPct val="150000"/>
              </a:lnSpc>
              <a:spcBef>
                <a:spcPts val="1000"/>
              </a:spcBef>
              <a:spcAft>
                <a:spcPts val="0"/>
              </a:spcAft>
              <a:buClr>
                <a:schemeClr val="lt1"/>
              </a:buClr>
              <a:buSzPts val="1850"/>
              <a:buFont typeface="Arial"/>
              <a:buNone/>
            </a:pPr>
            <a:r>
              <a:rPr lang="en-US" sz="1850" u="none" strike="sngStrike" cap="none" dirty="0">
                <a:solidFill>
                  <a:schemeClr val="lt1"/>
                </a:solidFill>
                <a:ea typeface="Carme"/>
                <a:sym typeface="Carme"/>
              </a:rPr>
              <a:t>    </a:t>
            </a:r>
            <a:r>
              <a:rPr lang="en-US" sz="1850" u="none" strike="noStrike" cap="none" dirty="0">
                <a:solidFill>
                  <a:schemeClr val="lt1"/>
                </a:solidFill>
                <a:ea typeface="Carme"/>
                <a:sym typeface="Carme"/>
              </a:rPr>
              <a:t>Peter </a:t>
            </a:r>
            <a:r>
              <a:rPr lang="en-US" sz="1850" u="none" strike="noStrike" cap="none" dirty="0" err="1">
                <a:solidFill>
                  <a:schemeClr val="lt1"/>
                </a:solidFill>
                <a:ea typeface="Carme"/>
                <a:sym typeface="Carme"/>
              </a:rPr>
              <a:t>Fedichev</a:t>
            </a:r>
            <a:endParaRPr sz="1850" u="none" strike="noStrike" cap="none" dirty="0">
              <a:solidFill>
                <a:schemeClr val="lt1"/>
              </a:solidFill>
              <a:ea typeface="Carme"/>
              <a:sym typeface="Carme"/>
            </a:endParaRPr>
          </a:p>
          <a:p>
            <a:pPr marL="0" marR="0" lvl="0" indent="0" algn="l" rtl="0">
              <a:lnSpc>
                <a:spcPct val="150000"/>
              </a:lnSpc>
              <a:spcBef>
                <a:spcPts val="1000"/>
              </a:spcBef>
              <a:spcAft>
                <a:spcPts val="0"/>
              </a:spcAft>
              <a:buClr>
                <a:schemeClr val="lt1"/>
              </a:buClr>
              <a:buSzPts val="1850"/>
              <a:buFont typeface="Arial"/>
              <a:buNone/>
            </a:pPr>
            <a:endParaRPr sz="1850" u="none" strike="noStrike" cap="none" dirty="0">
              <a:solidFill>
                <a:schemeClr val="lt1"/>
              </a:solidFill>
              <a:ea typeface="Carme"/>
              <a:sym typeface="Carme"/>
            </a:endParaRPr>
          </a:p>
        </p:txBody>
      </p:sp>
      <p:pic>
        <p:nvPicPr>
          <p:cNvPr id="268" name="Shape 268"/>
          <p:cNvPicPr preferRelativeResize="0">
            <a:picLocks noGrp="1"/>
          </p:cNvPicPr>
          <p:nvPr>
            <p:ph type="pic" idx="2"/>
          </p:nvPr>
        </p:nvPicPr>
        <p:blipFill rotWithShape="1">
          <a:blip r:embed="rId5">
            <a:alphaModFix/>
          </a:blip>
          <a:srcRect t="3668" b="3669"/>
          <a:stretch/>
        </p:blipFill>
        <p:spPr>
          <a:xfrm>
            <a:off x="685799" y="965443"/>
            <a:ext cx="3659389" cy="5099317"/>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a:picLocks noGrp="1"/>
          </p:cNvPicPr>
          <p:nvPr>
            <p:ph type="body" idx="1"/>
          </p:nvPr>
        </p:nvPicPr>
        <p:blipFill rotWithShape="1">
          <a:blip r:embed="rId3">
            <a:alphaModFix/>
          </a:blip>
          <a:srcRect/>
          <a:stretch/>
        </p:blipFill>
        <p:spPr>
          <a:xfrm>
            <a:off x="5971685" y="1013779"/>
            <a:ext cx="5124017" cy="4714095"/>
          </a:xfrm>
          <a:prstGeom prst="rect">
            <a:avLst/>
          </a:prstGeom>
          <a:noFill/>
          <a:ln>
            <a:noFill/>
          </a:ln>
        </p:spPr>
      </p:pic>
      <p:sp>
        <p:nvSpPr>
          <p:cNvPr id="274" name="Shape 274"/>
          <p:cNvSpPr txBox="1">
            <a:spLocks noGrp="1"/>
          </p:cNvSpPr>
          <p:nvPr>
            <p:ph type="title"/>
          </p:nvPr>
        </p:nvSpPr>
        <p:spPr>
          <a:xfrm>
            <a:off x="643464" y="639097"/>
            <a:ext cx="4789678" cy="345245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FFFFFF"/>
              </a:buClr>
              <a:buSzPts val="4400"/>
              <a:buFont typeface="Carme"/>
              <a:buNone/>
            </a:pPr>
            <a:r>
              <a:rPr lang="en-US" sz="4400" u="none" strike="noStrike" cap="none" dirty="0">
                <a:solidFill>
                  <a:srgbClr val="FFFFFF"/>
                </a:solidFill>
                <a:ea typeface="Carme"/>
                <a:sym typeface="Carme"/>
              </a:rPr>
              <a:t>GERO LIFESPAN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Shape 279"/>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u="none" strike="noStrike" cap="none" dirty="0">
              <a:solidFill>
                <a:schemeClr val="lt1"/>
              </a:solidFill>
              <a:latin typeface="Futura Medium" panose="020B0602020204020303" pitchFamily="34" charset="-79"/>
              <a:ea typeface="Carme"/>
              <a:cs typeface="Futura Medium" panose="020B0602020204020303" pitchFamily="34" charset="-79"/>
              <a:sym typeface="Carme"/>
            </a:endParaRPr>
          </a:p>
        </p:txBody>
      </p:sp>
      <p:cxnSp>
        <p:nvCxnSpPr>
          <p:cNvPr id="280" name="Shape 280"/>
          <p:cNvCxnSpPr/>
          <p:nvPr/>
        </p:nvCxnSpPr>
        <p:spPr>
          <a:xfrm>
            <a:off x="5845629" y="3810000"/>
            <a:ext cx="500743" cy="0"/>
          </a:xfrm>
          <a:prstGeom prst="straightConnector1">
            <a:avLst/>
          </a:prstGeom>
          <a:noFill/>
          <a:ln w="19050" cap="flat" cmpd="sng">
            <a:solidFill>
              <a:schemeClr val="accent1"/>
            </a:solidFill>
            <a:prstDash val="solid"/>
            <a:round/>
            <a:headEnd type="none" w="sm" len="sm"/>
            <a:tailEnd type="none" w="sm" len="sm"/>
          </a:ln>
        </p:spPr>
      </p:cxnSp>
      <p:sp>
        <p:nvSpPr>
          <p:cNvPr id="281" name="Shape 281"/>
          <p:cNvSpPr txBox="1">
            <a:spLocks noGrp="1"/>
          </p:cNvSpPr>
          <p:nvPr>
            <p:ph type="ctrTitle"/>
          </p:nvPr>
        </p:nvSpPr>
        <p:spPr>
          <a:xfrm>
            <a:off x="1993802" y="1340881"/>
            <a:ext cx="8204391" cy="2346475"/>
          </a:xfrm>
          <a:prstGeom prst="rect">
            <a:avLst/>
          </a:prstGeom>
          <a:solidFill>
            <a:srgbClr val="6B2697">
              <a:alpha val="40000"/>
            </a:srgbClr>
          </a:solidFill>
          <a:ln w="47625" cap="flat" cmpd="sng">
            <a:solidFill>
              <a:srgbClr val="DDB0E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5400"/>
              <a:buFont typeface="Carme"/>
              <a:buNone/>
            </a:pPr>
            <a:r>
              <a:rPr lang="en-US" sz="5400" u="none" strike="noStrike" cap="none" dirty="0">
                <a:solidFill>
                  <a:schemeClr val="lt1"/>
                </a:solidFill>
                <a:ea typeface="Carme"/>
                <a:sym typeface="Carme"/>
              </a:rPr>
              <a:t>WHAT ALGORITHM</a:t>
            </a:r>
            <a:br>
              <a:rPr lang="en-US" sz="5400" u="none" strike="noStrike" cap="none" dirty="0">
                <a:solidFill>
                  <a:schemeClr val="lt1"/>
                </a:solidFill>
                <a:ea typeface="Carme"/>
                <a:sym typeface="Carme"/>
              </a:rPr>
            </a:br>
            <a:r>
              <a:rPr lang="en-US" sz="5400" u="none" strike="noStrike" cap="none" dirty="0">
                <a:solidFill>
                  <a:schemeClr val="lt1"/>
                </a:solidFill>
                <a:ea typeface="Carme"/>
                <a:sym typeface="Carme"/>
              </a:rPr>
              <a:t>DO THEY USE?</a:t>
            </a:r>
            <a:endParaRPr dirty="0"/>
          </a:p>
        </p:txBody>
      </p:sp>
      <p:sp>
        <p:nvSpPr>
          <p:cNvPr id="282" name="Shape 282"/>
          <p:cNvSpPr txBox="1"/>
          <p:nvPr/>
        </p:nvSpPr>
        <p:spPr>
          <a:xfrm>
            <a:off x="1993802" y="3932646"/>
            <a:ext cx="8204391" cy="1643402"/>
          </a:xfrm>
          <a:prstGeom prst="rect">
            <a:avLst/>
          </a:prstGeom>
          <a:solidFill>
            <a:srgbClr val="6B2697">
              <a:alpha val="40000"/>
            </a:srgbClr>
          </a:solidFill>
          <a:ln w="47625" cap="flat" cmpd="sng">
            <a:solidFill>
              <a:srgbClr val="8FAFE3"/>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5550"/>
              <a:buFont typeface="Carme"/>
              <a:buNone/>
            </a:pPr>
            <a:r>
              <a:rPr lang="en-US" sz="5550" u="none" strike="noStrike" cap="none" dirty="0">
                <a:solidFill>
                  <a:schemeClr val="lt1"/>
                </a:solidFill>
                <a:latin typeface="Futura Medium" panose="020B0602020204020303" pitchFamily="34" charset="-79"/>
                <a:ea typeface="Carme"/>
                <a:cs typeface="Futura Medium" panose="020B0602020204020303" pitchFamily="34" charset="-79"/>
                <a:sym typeface="Carme"/>
              </a:rPr>
              <a:t>HOW DOES IT WORK?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pic>
        <p:nvPicPr>
          <p:cNvPr id="287" name="Shape 287"/>
          <p:cNvPicPr preferRelativeResize="0"/>
          <p:nvPr/>
        </p:nvPicPr>
        <p:blipFill rotWithShape="1">
          <a:blip r:embed="rId4">
            <a:alphaModFix/>
          </a:blip>
          <a:srcRect l="33824" t="8888" r="24345" b="9020"/>
          <a:stretch/>
        </p:blipFill>
        <p:spPr>
          <a:xfrm>
            <a:off x="1232181" y="639097"/>
            <a:ext cx="4280568" cy="5250425"/>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88" name="Shape 288"/>
          <p:cNvSpPr txBox="1">
            <a:spLocks noGrp="1"/>
          </p:cNvSpPr>
          <p:nvPr>
            <p:ph type="title"/>
          </p:nvPr>
        </p:nvSpPr>
        <p:spPr>
          <a:xfrm>
            <a:off x="5844987" y="639097"/>
            <a:ext cx="5703541" cy="16419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600"/>
              <a:buFont typeface="Carme"/>
              <a:buNone/>
            </a:pPr>
            <a:r>
              <a:rPr lang="en-US" sz="3600" u="none" strike="noStrike" cap="none" dirty="0">
                <a:solidFill>
                  <a:schemeClr val="lt1"/>
                </a:solidFill>
                <a:ea typeface="Carme"/>
                <a:sym typeface="Carme"/>
              </a:rPr>
              <a:t>CONVOLUTIONAL </a:t>
            </a:r>
            <a:br>
              <a:rPr lang="en-US" sz="3600" u="none" strike="noStrike" cap="none" dirty="0">
                <a:solidFill>
                  <a:schemeClr val="lt1"/>
                </a:solidFill>
                <a:ea typeface="Carme"/>
                <a:sym typeface="Carme"/>
              </a:rPr>
            </a:br>
            <a:r>
              <a:rPr lang="en-US" sz="3600" u="none" strike="noStrike" cap="none" dirty="0">
                <a:solidFill>
                  <a:schemeClr val="lt1"/>
                </a:solidFill>
                <a:ea typeface="Carme"/>
                <a:sym typeface="Carme"/>
              </a:rPr>
              <a:t>NEURAL NETWORK</a:t>
            </a:r>
            <a:endParaRPr dirty="0"/>
          </a:p>
        </p:txBody>
      </p:sp>
      <p:sp>
        <p:nvSpPr>
          <p:cNvPr id="289" name="Shape 289"/>
          <p:cNvSpPr txBox="1">
            <a:spLocks noGrp="1"/>
          </p:cNvSpPr>
          <p:nvPr>
            <p:ph type="body" idx="1"/>
          </p:nvPr>
        </p:nvSpPr>
        <p:spPr>
          <a:xfrm>
            <a:off x="5844988" y="2244069"/>
            <a:ext cx="5703541" cy="3645454"/>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90000"/>
              </a:lnSpc>
              <a:spcBef>
                <a:spcPts val="0"/>
              </a:spcBef>
              <a:spcAft>
                <a:spcPts val="0"/>
              </a:spcAft>
              <a:buClr>
                <a:schemeClr val="lt1"/>
              </a:buClr>
              <a:buSzPts val="2000"/>
              <a:buFont typeface="Arial"/>
              <a:buChar char="•"/>
            </a:pPr>
            <a:r>
              <a:rPr lang="en-US" sz="2000" u="none" strike="noStrike" cap="none" dirty="0">
                <a:solidFill>
                  <a:schemeClr val="lt1"/>
                </a:solidFill>
                <a:ea typeface="Carme"/>
                <a:sym typeface="Carme"/>
              </a:rPr>
              <a:t>Machine Learning</a:t>
            </a:r>
            <a:endParaRPr dirty="0"/>
          </a:p>
          <a:p>
            <a:pPr marL="285750" marR="0" lvl="0" indent="-285750" algn="l" rtl="0">
              <a:lnSpc>
                <a:spcPct val="90000"/>
              </a:lnSpc>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Pattern recognition</a:t>
            </a:r>
            <a:endParaRPr dirty="0"/>
          </a:p>
          <a:p>
            <a:pPr marL="285750" marR="0" lvl="0" indent="-285750" algn="l" rtl="0">
              <a:lnSpc>
                <a:spcPct val="90000"/>
              </a:lnSpc>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An artificial neural network that contains multiple convolution layers to detect patterns </a:t>
            </a:r>
            <a:endParaRPr dirty="0"/>
          </a:p>
          <a:p>
            <a:pPr marL="742950" marR="0" lvl="1" indent="-285750" algn="l" rtl="0">
              <a:lnSpc>
                <a:spcPct val="90000"/>
              </a:lnSpc>
              <a:spcBef>
                <a:spcPts val="1000"/>
              </a:spcBef>
              <a:spcAft>
                <a:spcPts val="0"/>
              </a:spcAft>
              <a:buClr>
                <a:schemeClr val="lt1"/>
              </a:buClr>
              <a:buSzPts val="1800"/>
              <a:buFont typeface="Arial"/>
              <a:buChar char="•"/>
            </a:pPr>
            <a:r>
              <a:rPr lang="en-US" sz="1800" u="none" strike="noStrike" cap="none" dirty="0">
                <a:solidFill>
                  <a:schemeClr val="lt1"/>
                </a:solidFill>
                <a:latin typeface="Futura Medium" panose="020B0602020204020303" pitchFamily="34" charset="-79"/>
                <a:cs typeface="Futura Medium" panose="020B0602020204020303" pitchFamily="34" charset="-79"/>
                <a:sym typeface="Carme"/>
              </a:rPr>
              <a:t>Each convolution layer consists of many neurons that have learnable weights and biases. </a:t>
            </a:r>
            <a:endParaRPr dirty="0">
              <a:latin typeface="Futura Medium" panose="020B0602020204020303" pitchFamily="34" charset="-79"/>
              <a:cs typeface="Futura Medium" panose="020B0602020204020303" pitchFamily="34" charset="-79"/>
            </a:endParaRPr>
          </a:p>
          <a:p>
            <a:pPr marL="285750" marR="0" lvl="0" indent="-285750" algn="l" rtl="0">
              <a:lnSpc>
                <a:spcPct val="90000"/>
              </a:lnSpc>
              <a:spcBef>
                <a:spcPts val="1000"/>
              </a:spcBef>
              <a:spcAft>
                <a:spcPts val="0"/>
              </a:spcAft>
              <a:buClr>
                <a:schemeClr val="lt1"/>
              </a:buClr>
              <a:buSzPts val="2000"/>
              <a:buFont typeface="Arial"/>
              <a:buChar char="•"/>
            </a:pPr>
            <a:r>
              <a:rPr lang="en-US" sz="2000" u="none" strike="noStrike" cap="none" dirty="0">
                <a:solidFill>
                  <a:schemeClr val="lt1"/>
                </a:solidFill>
                <a:ea typeface="Carme"/>
                <a:sym typeface="Carme"/>
              </a:rPr>
              <a:t>It is inspired by biological processes in that the connectivity pattern between CNN neurons resemble to the organization of animal’s neural network.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pic>
        <p:nvPicPr>
          <p:cNvPr id="294" name="Shape 294"/>
          <p:cNvPicPr preferRelativeResize="0"/>
          <p:nvPr/>
        </p:nvPicPr>
        <p:blipFill rotWithShape="1">
          <a:blip r:embed="rId4">
            <a:alphaModFix/>
          </a:blip>
          <a:srcRect/>
          <a:stretch/>
        </p:blipFill>
        <p:spPr>
          <a:xfrm>
            <a:off x="0" y="0"/>
            <a:ext cx="12188825" cy="6856214"/>
          </a:xfrm>
          <a:prstGeom prst="rect">
            <a:avLst/>
          </a:prstGeom>
          <a:noFill/>
          <a:ln>
            <a:noFill/>
          </a:ln>
        </p:spPr>
      </p:pic>
      <p:pic>
        <p:nvPicPr>
          <p:cNvPr id="295" name="Shape 295" descr="page2image3834016"/>
          <p:cNvPicPr preferRelativeResize="0">
            <a:picLocks noGrp="1"/>
          </p:cNvPicPr>
          <p:nvPr>
            <p:ph type="body" idx="1"/>
          </p:nvPr>
        </p:nvPicPr>
        <p:blipFill rotWithShape="1">
          <a:blip r:embed="rId5">
            <a:alphaModFix/>
          </a:blip>
          <a:srcRect/>
          <a:stretch/>
        </p:blipFill>
        <p:spPr>
          <a:xfrm>
            <a:off x="1579903" y="3176842"/>
            <a:ext cx="9029018" cy="3002147"/>
          </a:xfrm>
          <a:prstGeom prst="roundRect">
            <a:avLst>
              <a:gd name="adj" fmla="val 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96" name="Shape 296"/>
          <p:cNvSpPr txBox="1">
            <a:spLocks noGrp="1"/>
          </p:cNvSpPr>
          <p:nvPr>
            <p:ph type="title"/>
          </p:nvPr>
        </p:nvSpPr>
        <p:spPr>
          <a:xfrm>
            <a:off x="0" y="377198"/>
            <a:ext cx="3251912" cy="2336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3600"/>
              <a:buFont typeface="Carme"/>
              <a:buNone/>
            </a:pPr>
            <a:r>
              <a:rPr lang="en-US" sz="3600" u="none" strike="noStrike" cap="none" dirty="0">
                <a:solidFill>
                  <a:schemeClr val="lt1"/>
                </a:solidFill>
                <a:ea typeface="Carme"/>
                <a:sym typeface="Carme"/>
              </a:rPr>
              <a:t>DEEP CNN_AGE MODEL</a:t>
            </a:r>
            <a:endParaRPr dirty="0"/>
          </a:p>
        </p:txBody>
      </p:sp>
      <p:sp>
        <p:nvSpPr>
          <p:cNvPr id="297" name="Shape 297"/>
          <p:cNvSpPr txBox="1">
            <a:spLocks noGrp="1"/>
          </p:cNvSpPr>
          <p:nvPr>
            <p:ph type="body" idx="2"/>
          </p:nvPr>
        </p:nvSpPr>
        <p:spPr>
          <a:xfrm>
            <a:off x="3612682" y="564611"/>
            <a:ext cx="8095882" cy="2421029"/>
          </a:xfrm>
          <a:prstGeom prst="rect">
            <a:avLst/>
          </a:prstGeom>
          <a:noFill/>
          <a:ln>
            <a:noFill/>
          </a:ln>
        </p:spPr>
        <p:txBody>
          <a:bodyPr spcFirstLastPara="1" wrap="square" lIns="91425" tIns="45700" rIns="91425" bIns="45700" anchor="ctr" anchorCtr="0">
            <a:noAutofit/>
          </a:bodyPr>
          <a:lstStyle/>
          <a:p>
            <a:pPr marL="342900" marR="0" lvl="0" indent="-342900" algn="l" rtl="0">
              <a:spcBef>
                <a:spcPts val="0"/>
              </a:spcBef>
              <a:spcAft>
                <a:spcPts val="0"/>
              </a:spcAft>
              <a:buClr>
                <a:schemeClr val="lt1"/>
              </a:buClr>
              <a:buSzPts val="2000"/>
              <a:buFont typeface="Courier New"/>
              <a:buChar char="o"/>
            </a:pPr>
            <a:r>
              <a:rPr lang="en-US" sz="2000" u="none" strike="noStrike" cap="none" dirty="0">
                <a:solidFill>
                  <a:schemeClr val="lt1"/>
                </a:solidFill>
                <a:ea typeface="Carme"/>
                <a:sym typeface="Carme"/>
              </a:rPr>
              <a:t>The researches build three age-estimating models:</a:t>
            </a:r>
            <a:endParaRPr dirty="0"/>
          </a:p>
          <a:p>
            <a:pPr marL="800100" marR="0" lvl="1" indent="-342900" algn="l" rtl="0">
              <a:spcBef>
                <a:spcPts val="1000"/>
              </a:spcBef>
              <a:spcAft>
                <a:spcPts val="0"/>
              </a:spcAft>
              <a:buClr>
                <a:schemeClr val="lt1"/>
              </a:buClr>
              <a:buSzPts val="1600"/>
              <a:buFont typeface="Courier New"/>
              <a:buChar char="o"/>
            </a:pPr>
            <a:r>
              <a:rPr lang="en-US" sz="1600" u="none" strike="noStrike" cap="none" dirty="0">
                <a:solidFill>
                  <a:schemeClr val="lt1"/>
                </a:solidFill>
                <a:latin typeface="Futura Medium" panose="020B0602020204020303" pitchFamily="34" charset="-79"/>
                <a:cs typeface="Futura Medium" panose="020B0602020204020303" pitchFamily="34" charset="-79"/>
                <a:sym typeface="Carme"/>
              </a:rPr>
              <a:t>Deep convolutional neural network </a:t>
            </a: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a:t>
            </a:r>
            <a:r>
              <a:rPr lang="en-US" sz="1600" u="none" strike="noStrike" cap="none" dirty="0" err="1">
                <a:solidFill>
                  <a:srgbClr val="D8D8D8"/>
                </a:solidFill>
                <a:latin typeface="Futura Medium" panose="020B0602020204020303" pitchFamily="34" charset="-79"/>
                <a:cs typeface="Futura Medium" panose="020B0602020204020303" pitchFamily="34" charset="-79"/>
                <a:sym typeface="Carme"/>
              </a:rPr>
              <a:t>CNN_Age</a:t>
            </a: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 model)</a:t>
            </a:r>
            <a:endParaRPr dirty="0">
              <a:latin typeface="Futura Medium" panose="020B0602020204020303" pitchFamily="34" charset="-79"/>
              <a:cs typeface="Futura Medium" panose="020B0602020204020303" pitchFamily="34" charset="-79"/>
            </a:endParaRPr>
          </a:p>
          <a:p>
            <a:pPr marL="800100" marR="0" lvl="1" indent="-342900" algn="l" rtl="0">
              <a:spcBef>
                <a:spcPts val="1000"/>
              </a:spcBef>
              <a:spcAft>
                <a:spcPts val="0"/>
              </a:spcAft>
              <a:buClr>
                <a:schemeClr val="lt1"/>
              </a:buClr>
              <a:buSzPts val="1600"/>
              <a:buFont typeface="Courier New"/>
              <a:buChar char="o"/>
            </a:pP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Regularized multivariate regression (</a:t>
            </a:r>
            <a:r>
              <a:rPr lang="en-US" sz="1600" u="none" strike="noStrike" cap="none" dirty="0" err="1">
                <a:solidFill>
                  <a:srgbClr val="D8D8D8"/>
                </a:solidFill>
                <a:latin typeface="Futura Medium" panose="020B0602020204020303" pitchFamily="34" charset="-79"/>
                <a:cs typeface="Futura Medium" panose="020B0602020204020303" pitchFamily="34" charset="-79"/>
                <a:sym typeface="Carme"/>
              </a:rPr>
              <a:t>REG_Age</a:t>
            </a: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 model)</a:t>
            </a:r>
            <a:endParaRPr dirty="0">
              <a:latin typeface="Futura Medium" panose="020B0602020204020303" pitchFamily="34" charset="-79"/>
              <a:cs typeface="Futura Medium" panose="020B0602020204020303" pitchFamily="34" charset="-79"/>
            </a:endParaRPr>
          </a:p>
          <a:p>
            <a:pPr marL="800100" marR="0" lvl="1" indent="-342900" algn="l" rtl="0">
              <a:spcBef>
                <a:spcPts val="1000"/>
              </a:spcBef>
              <a:spcAft>
                <a:spcPts val="0"/>
              </a:spcAft>
              <a:buClr>
                <a:schemeClr val="lt1"/>
              </a:buClr>
              <a:buSzPts val="1600"/>
              <a:buFont typeface="Courier New"/>
              <a:buChar char="o"/>
            </a:pP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Principal component analysis (</a:t>
            </a:r>
            <a:r>
              <a:rPr lang="en-US" sz="1600" u="none" strike="noStrike" cap="none" dirty="0" err="1">
                <a:solidFill>
                  <a:srgbClr val="D8D8D8"/>
                </a:solidFill>
                <a:latin typeface="Futura Medium" panose="020B0602020204020303" pitchFamily="34" charset="-79"/>
                <a:cs typeface="Futura Medium" panose="020B0602020204020303" pitchFamily="34" charset="-79"/>
                <a:sym typeface="Carme"/>
              </a:rPr>
              <a:t>PCA_Age</a:t>
            </a:r>
            <a:r>
              <a:rPr lang="en-US" sz="1600" u="none" strike="noStrike" cap="none" dirty="0">
                <a:solidFill>
                  <a:srgbClr val="D8D8D8"/>
                </a:solidFill>
                <a:latin typeface="Futura Medium" panose="020B0602020204020303" pitchFamily="34" charset="-79"/>
                <a:cs typeface="Futura Medium" panose="020B0602020204020303" pitchFamily="34" charset="-79"/>
                <a:sym typeface="Carme"/>
              </a:rPr>
              <a:t> model)</a:t>
            </a:r>
            <a:endParaRPr dirty="0">
              <a:latin typeface="Futura Medium" panose="020B0602020204020303" pitchFamily="34" charset="-79"/>
              <a:cs typeface="Futura Medium" panose="020B0602020204020303" pitchFamily="34" charset="-79"/>
            </a:endParaRPr>
          </a:p>
          <a:p>
            <a:pPr marL="342900" marR="0" lvl="0" indent="-342900" algn="l" rtl="0">
              <a:spcBef>
                <a:spcPts val="1000"/>
              </a:spcBef>
              <a:spcAft>
                <a:spcPts val="0"/>
              </a:spcAft>
              <a:buClr>
                <a:schemeClr val="lt1"/>
              </a:buClr>
              <a:buSzPts val="2000"/>
              <a:buFont typeface="Courier New"/>
              <a:buChar char="o"/>
            </a:pPr>
            <a:r>
              <a:rPr lang="en-US" sz="2000" u="none" strike="noStrike" cap="none" dirty="0" err="1">
                <a:solidFill>
                  <a:schemeClr val="lt1"/>
                </a:solidFill>
                <a:ea typeface="Carme"/>
                <a:sym typeface="Carme"/>
              </a:rPr>
              <a:t>CNN_Age</a:t>
            </a:r>
            <a:r>
              <a:rPr lang="en-US" sz="2000" u="none" strike="noStrike" cap="none" dirty="0">
                <a:solidFill>
                  <a:schemeClr val="lt1"/>
                </a:solidFill>
                <a:ea typeface="Carme"/>
                <a:sym typeface="Carme"/>
              </a:rPr>
              <a:t> outperforms </a:t>
            </a:r>
            <a:r>
              <a:rPr lang="en-US" sz="2000" u="none" strike="noStrike" cap="none" dirty="0" err="1">
                <a:solidFill>
                  <a:schemeClr val="lt1"/>
                </a:solidFill>
                <a:ea typeface="Carme"/>
                <a:sym typeface="Carme"/>
              </a:rPr>
              <a:t>REG_Age</a:t>
            </a:r>
            <a:r>
              <a:rPr lang="en-US" sz="2000" u="none" strike="noStrike" cap="none" dirty="0">
                <a:solidFill>
                  <a:schemeClr val="lt1"/>
                </a:solidFill>
                <a:ea typeface="Carme"/>
                <a:sym typeface="Carme"/>
              </a:rPr>
              <a:t> and </a:t>
            </a:r>
            <a:r>
              <a:rPr lang="en-US" sz="2000" u="none" strike="noStrike" cap="none" dirty="0" err="1">
                <a:solidFill>
                  <a:schemeClr val="lt1"/>
                </a:solidFill>
                <a:ea typeface="Carme"/>
                <a:sym typeface="Carme"/>
              </a:rPr>
              <a:t>PCA_Age</a:t>
            </a:r>
            <a:r>
              <a:rPr lang="en-US" sz="2000" u="none" strike="noStrike" cap="none" dirty="0">
                <a:solidFill>
                  <a:schemeClr val="lt1"/>
                </a:solidFill>
                <a:ea typeface="Carme"/>
                <a:sym typeface="Carme"/>
              </a:rPr>
              <a:t> in terms of the chronological age prediction accuracy. </a:t>
            </a:r>
            <a:endParaRPr dirty="0"/>
          </a:p>
          <a:p>
            <a:pPr marL="342900" marR="0" lvl="0" indent="-215900" algn="l" rtl="0">
              <a:spcBef>
                <a:spcPts val="1000"/>
              </a:spcBef>
              <a:spcAft>
                <a:spcPts val="0"/>
              </a:spcAft>
              <a:buClr>
                <a:schemeClr val="lt1"/>
              </a:buClr>
              <a:buSzPts val="2000"/>
              <a:buFont typeface="Courier New"/>
              <a:buNone/>
            </a:pPr>
            <a:endParaRPr sz="2000" u="none" strike="noStrike" cap="none" dirty="0">
              <a:solidFill>
                <a:schemeClr val="lt1"/>
              </a:solidFill>
              <a:ea typeface="Carme"/>
              <a:sym typeface="Carme"/>
            </a:endParaRPr>
          </a:p>
        </p:txBody>
      </p:sp>
      <p:cxnSp>
        <p:nvCxnSpPr>
          <p:cNvPr id="298" name="Shape 298"/>
          <p:cNvCxnSpPr/>
          <p:nvPr/>
        </p:nvCxnSpPr>
        <p:spPr>
          <a:xfrm>
            <a:off x="3465690" y="519289"/>
            <a:ext cx="0" cy="1986845"/>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ctrTitle"/>
          </p:nvPr>
        </p:nvSpPr>
        <p:spPr>
          <a:xfrm>
            <a:off x="1993802" y="1340881"/>
            <a:ext cx="8204391" cy="2346475"/>
          </a:xfrm>
          <a:prstGeom prst="rect">
            <a:avLst/>
          </a:prstGeom>
          <a:solidFill>
            <a:srgbClr val="6B2697">
              <a:alpha val="40000"/>
            </a:srgbClr>
          </a:solidFill>
          <a:ln w="47625" cap="flat" cmpd="sng">
            <a:solidFill>
              <a:srgbClr val="DDB0E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5400"/>
              <a:buFont typeface="Carme"/>
              <a:buNone/>
            </a:pPr>
            <a:r>
              <a:rPr lang="en-US" sz="5400" u="none" strike="noStrike" cap="none" dirty="0">
                <a:solidFill>
                  <a:schemeClr val="lt1"/>
                </a:solidFill>
                <a:ea typeface="Carme"/>
                <a:sym typeface="Carme"/>
              </a:rPr>
              <a:t>WHAT ALGORITHM</a:t>
            </a:r>
            <a:br>
              <a:rPr lang="en-US" sz="5400" u="none" strike="noStrike" cap="none" dirty="0">
                <a:solidFill>
                  <a:schemeClr val="lt1"/>
                </a:solidFill>
                <a:ea typeface="Carme"/>
                <a:sym typeface="Carme"/>
              </a:rPr>
            </a:br>
            <a:r>
              <a:rPr lang="en-US" sz="5400" u="none" strike="noStrike" cap="none" dirty="0">
                <a:solidFill>
                  <a:schemeClr val="lt1"/>
                </a:solidFill>
                <a:ea typeface="Carme"/>
                <a:sym typeface="Carme"/>
              </a:rPr>
              <a:t>DO THEY USE?</a:t>
            </a:r>
            <a:endParaRPr dirty="0"/>
          </a:p>
        </p:txBody>
      </p:sp>
      <p:sp>
        <p:nvSpPr>
          <p:cNvPr id="304" name="Shape 304"/>
          <p:cNvSpPr txBox="1"/>
          <p:nvPr/>
        </p:nvSpPr>
        <p:spPr>
          <a:xfrm>
            <a:off x="1993802" y="3932646"/>
            <a:ext cx="8204391" cy="1643402"/>
          </a:xfrm>
          <a:prstGeom prst="rect">
            <a:avLst/>
          </a:prstGeom>
          <a:solidFill>
            <a:srgbClr val="6B2697">
              <a:alpha val="40000"/>
            </a:srgbClr>
          </a:solidFill>
          <a:ln w="47625" cap="flat" cmpd="sng">
            <a:solidFill>
              <a:srgbClr val="8FAFE3"/>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5550"/>
              <a:buFont typeface="Carme"/>
              <a:buNone/>
            </a:pPr>
            <a:r>
              <a:rPr lang="en-US" sz="5550" u="none" strike="noStrike" cap="none" dirty="0">
                <a:solidFill>
                  <a:schemeClr val="lt1"/>
                </a:solidFill>
                <a:latin typeface="Futura Medium" panose="020B0602020204020303" pitchFamily="34" charset="-79"/>
                <a:ea typeface="Carme"/>
                <a:cs typeface="Futura Medium" panose="020B0602020204020303" pitchFamily="34" charset="-79"/>
                <a:sym typeface="Carme"/>
              </a:rPr>
              <a:t>HOW DOES IT WORK?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593</Words>
  <Application>Microsoft Macintosh PowerPoint</Application>
  <PresentationFormat>Widescreen</PresentationFormat>
  <Paragraphs>83</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Futura Medium</vt:lpstr>
      <vt:lpstr>Calibri</vt:lpstr>
      <vt:lpstr>Carme</vt:lpstr>
      <vt:lpstr>Arial</vt:lpstr>
      <vt:lpstr>Courier New</vt:lpstr>
      <vt:lpstr>Celestial</vt:lpstr>
      <vt:lpstr>Celestial</vt:lpstr>
      <vt:lpstr>SCIENTISTS USE AI TO PREDICT BIOLOGICAL AGE BASED ON SMARTPHONE AND WEARABLES DATA</vt:lpstr>
      <vt:lpstr>PowerPoint Presentation</vt:lpstr>
      <vt:lpstr>INTRODUCTION</vt:lpstr>
      <vt:lpstr>PowerPoint Presentation</vt:lpstr>
      <vt:lpstr>GERO LIFESPAN</vt:lpstr>
      <vt:lpstr>WHAT ALGORITHM DO THEY USE?</vt:lpstr>
      <vt:lpstr>CONVOLUTIONAL  NEURAL NETWORK</vt:lpstr>
      <vt:lpstr>DEEP CNN_AGE MODEL</vt:lpstr>
      <vt:lpstr>WHAT ALGORITHM DO THEY USE?</vt:lpstr>
      <vt:lpstr>PowerPoint Presentation</vt:lpstr>
      <vt:lpstr>PowerPoint Presentation</vt:lpstr>
      <vt:lpstr>PowerPoint Presentation</vt:lpstr>
      <vt:lpstr>SUMMARY How is the convolutional neural network age model trained?</vt:lpstr>
      <vt:lpstr>REFERENCE</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SCIENTISTS USE AI TO PREDICT BIOLOGICAL AGE BASED ON SMARTPHONE AND WEARABLES DATA</dc:title>
  <cp:lastModifiedBy>Huimin Wang</cp:lastModifiedBy>
  <cp:revision>1</cp:revision>
  <dcterms:modified xsi:type="dcterms:W3CDTF">2018-05-13T22:41:25Z</dcterms:modified>
</cp:coreProperties>
</file>